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666" r:id="rId2"/>
    <p:sldMasterId id="2147483668" r:id="rId3"/>
  </p:sldMasterIdLst>
  <p:notesMasterIdLst>
    <p:notesMasterId r:id="rId50"/>
  </p:notesMasterIdLst>
  <p:sldIdLst>
    <p:sldId id="321" r:id="rId4"/>
    <p:sldId id="359" r:id="rId5"/>
    <p:sldId id="357" r:id="rId6"/>
    <p:sldId id="338" r:id="rId7"/>
    <p:sldId id="339" r:id="rId8"/>
    <p:sldId id="340" r:id="rId9"/>
    <p:sldId id="341" r:id="rId10"/>
    <p:sldId id="358" r:id="rId11"/>
    <p:sldId id="342" r:id="rId12"/>
    <p:sldId id="343" r:id="rId13"/>
    <p:sldId id="344" r:id="rId14"/>
    <p:sldId id="345" r:id="rId15"/>
    <p:sldId id="346" r:id="rId16"/>
    <p:sldId id="347" r:id="rId17"/>
    <p:sldId id="348" r:id="rId18"/>
    <p:sldId id="350" r:id="rId19"/>
    <p:sldId id="351" r:id="rId20"/>
    <p:sldId id="352" r:id="rId21"/>
    <p:sldId id="353" r:id="rId22"/>
    <p:sldId id="364" r:id="rId23"/>
    <p:sldId id="365" r:id="rId24"/>
    <p:sldId id="360" r:id="rId25"/>
    <p:sldId id="379" r:id="rId26"/>
    <p:sldId id="380" r:id="rId27"/>
    <p:sldId id="363" r:id="rId28"/>
    <p:sldId id="373" r:id="rId29"/>
    <p:sldId id="374" r:id="rId30"/>
    <p:sldId id="375" r:id="rId31"/>
    <p:sldId id="376" r:id="rId32"/>
    <p:sldId id="383" r:id="rId33"/>
    <p:sldId id="381" r:id="rId34"/>
    <p:sldId id="382" r:id="rId35"/>
    <p:sldId id="391" r:id="rId36"/>
    <p:sldId id="392" r:id="rId37"/>
    <p:sldId id="324" r:id="rId38"/>
    <p:sldId id="377" r:id="rId39"/>
    <p:sldId id="384" r:id="rId40"/>
    <p:sldId id="396" r:id="rId41"/>
    <p:sldId id="386" r:id="rId42"/>
    <p:sldId id="388" r:id="rId43"/>
    <p:sldId id="389" r:id="rId44"/>
    <p:sldId id="395" r:id="rId45"/>
    <p:sldId id="390" r:id="rId46"/>
    <p:sldId id="356" r:id="rId47"/>
    <p:sldId id="327" r:id="rId48"/>
    <p:sldId id="337" r:id="rId4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287D"/>
    <a:srgbClr val="BCE292"/>
    <a:srgbClr val="FFC000"/>
    <a:srgbClr val="984807"/>
    <a:srgbClr val="7030A0"/>
    <a:srgbClr val="C00000"/>
    <a:srgbClr val="00B050"/>
    <a:srgbClr val="002060"/>
    <a:srgbClr val="4F6228"/>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0" autoAdjust="0"/>
    <p:restoredTop sz="94661" autoAdjust="0"/>
  </p:normalViewPr>
  <p:slideViewPr>
    <p:cSldViewPr>
      <p:cViewPr varScale="1">
        <p:scale>
          <a:sx n="65" d="100"/>
          <a:sy n="65" d="100"/>
        </p:scale>
        <p:origin x="1068"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8BC028-528F-4A94-8767-74621ACFA4C3}" type="doc">
      <dgm:prSet loTypeId="urn:microsoft.com/office/officeart/2008/layout/AlternatingHexagons" loCatId="list" qsTypeId="urn:microsoft.com/office/officeart/2005/8/quickstyle/simple5" qsCatId="simple" csTypeId="urn:microsoft.com/office/officeart/2005/8/colors/colorful4" csCatId="colorful" phldr="1"/>
      <dgm:spPr/>
      <dgm:t>
        <a:bodyPr/>
        <a:lstStyle/>
        <a:p>
          <a:endParaRPr lang="en-GB"/>
        </a:p>
      </dgm:t>
    </dgm:pt>
    <dgm:pt modelId="{F5ED3924-0731-40DA-B89A-F7B62E1D1A40}">
      <dgm:prSet phldrT="[Testo]" custT="1"/>
      <dgm:spPr/>
      <dgm:t>
        <a:bodyPr/>
        <a:lstStyle/>
        <a:p>
          <a:r>
            <a:rPr lang="en-GB" sz="1800" dirty="0"/>
            <a:t>MATERIALS</a:t>
          </a:r>
        </a:p>
      </dgm:t>
    </dgm:pt>
    <dgm:pt modelId="{B3F43F62-8717-481B-8D99-4A379C219462}" type="parTrans" cxnId="{59B9AD09-B6BE-419E-BACB-34DD48D6252F}">
      <dgm:prSet/>
      <dgm:spPr/>
      <dgm:t>
        <a:bodyPr/>
        <a:lstStyle/>
        <a:p>
          <a:endParaRPr lang="en-GB"/>
        </a:p>
      </dgm:t>
    </dgm:pt>
    <dgm:pt modelId="{D47097F7-DA7B-425B-973C-340791407E1D}" type="sibTrans" cxnId="{59B9AD09-B6BE-419E-BACB-34DD48D6252F}">
      <dgm:prSet/>
      <dgm:spPr/>
      <dgm:t>
        <a:bodyPr/>
        <a:lstStyle/>
        <a:p>
          <a:r>
            <a:rPr lang="en-GB" dirty="0"/>
            <a:t>THEORETICAL MODELS</a:t>
          </a:r>
        </a:p>
      </dgm:t>
    </dgm:pt>
    <dgm:pt modelId="{5E5C7D25-4992-415B-BF22-A3546F2935A6}">
      <dgm:prSet phldrT="[Testo]" custT="1"/>
      <dgm:spPr/>
      <dgm:t>
        <a:bodyPr/>
        <a:lstStyle/>
        <a:p>
          <a:r>
            <a:rPr lang="en-GB" sz="1600" dirty="0">
              <a:effectLst>
                <a:outerShdw blurRad="38100" dist="38100" dir="2700000" algn="tl">
                  <a:srgbClr val="000000">
                    <a:alpha val="43137"/>
                  </a:srgbClr>
                </a:outerShdw>
              </a:effectLst>
            </a:rPr>
            <a:t>Ball milling, PVD, Plasma, </a:t>
          </a:r>
          <a:r>
            <a:rPr lang="en-GB" sz="1600" dirty="0"/>
            <a:t>- Mg – based hydride: 7,1% (EDEN)</a:t>
          </a:r>
        </a:p>
        <a:p>
          <a:r>
            <a:rPr lang="en-GB" sz="1600" b="1" dirty="0"/>
            <a:t>Wet process</a:t>
          </a:r>
        </a:p>
        <a:p>
          <a:r>
            <a:rPr lang="en-GB" sz="1600" dirty="0"/>
            <a:t>- 3D Graphene structures: 5,5% (FLAGSHIP GRAPHENE)</a:t>
          </a:r>
        </a:p>
      </dgm:t>
    </dgm:pt>
    <dgm:pt modelId="{83497DCF-33F2-47F6-82E3-44AA4C2D5D96}" type="parTrans" cxnId="{F4F85FF5-D560-4BAA-9B56-16869B132097}">
      <dgm:prSet/>
      <dgm:spPr/>
      <dgm:t>
        <a:bodyPr/>
        <a:lstStyle/>
        <a:p>
          <a:endParaRPr lang="en-GB"/>
        </a:p>
      </dgm:t>
    </dgm:pt>
    <dgm:pt modelId="{30A78ECA-F28C-4452-90A6-D93C19B8FAA6}" type="sibTrans" cxnId="{F4F85FF5-D560-4BAA-9B56-16869B132097}">
      <dgm:prSet/>
      <dgm:spPr/>
      <dgm:t>
        <a:bodyPr/>
        <a:lstStyle/>
        <a:p>
          <a:endParaRPr lang="en-GB"/>
        </a:p>
      </dgm:t>
    </dgm:pt>
    <dgm:pt modelId="{E834F5C2-2D7B-48E9-96A5-400BED296794}">
      <dgm:prSet phldrT="[Testo]" custT="1"/>
      <dgm:spPr/>
      <dgm:t>
        <a:bodyPr/>
        <a:lstStyle/>
        <a:p>
          <a:r>
            <a:rPr lang="en-GB" sz="1800" dirty="0"/>
            <a:t>DEVICES</a:t>
          </a:r>
        </a:p>
      </dgm:t>
    </dgm:pt>
    <dgm:pt modelId="{E238448E-C7A7-4AD8-8282-8A32FCE5FD4F}" type="parTrans" cxnId="{2578FB01-2566-4CE9-895A-7E41FC4230FD}">
      <dgm:prSet/>
      <dgm:spPr/>
      <dgm:t>
        <a:bodyPr/>
        <a:lstStyle/>
        <a:p>
          <a:endParaRPr lang="en-GB"/>
        </a:p>
      </dgm:t>
    </dgm:pt>
    <dgm:pt modelId="{CBDAC2BA-3123-4EF2-A1F0-5E629F0B0EC6}" type="sibTrans" cxnId="{2578FB01-2566-4CE9-895A-7E41FC4230FD}">
      <dgm:prSet/>
      <dgm:spPr/>
      <dgm:t>
        <a:bodyPr/>
        <a:lstStyle/>
        <a:p>
          <a:r>
            <a:rPr lang="en-GB" dirty="0"/>
            <a:t>VALIDATION</a:t>
          </a:r>
        </a:p>
      </dgm:t>
    </dgm:pt>
    <dgm:pt modelId="{08A77221-16BD-470A-A5E0-822348B7119F}">
      <dgm:prSet phldrT="[Testo]"/>
      <dgm:spPr/>
      <dgm:t>
        <a:bodyPr/>
        <a:lstStyle/>
        <a:p>
          <a:r>
            <a:rPr lang="en-GB" dirty="0"/>
            <a:t>- Design and validation of </a:t>
          </a:r>
          <a:r>
            <a:rPr lang="en-GB" b="1" dirty="0"/>
            <a:t>H2 TANK </a:t>
          </a:r>
        </a:p>
        <a:p>
          <a:r>
            <a:rPr lang="en-GB" dirty="0"/>
            <a:t>- New volumetric  IDA apparatus</a:t>
          </a:r>
        </a:p>
      </dgm:t>
    </dgm:pt>
    <dgm:pt modelId="{89906EFD-03CB-4E4E-A0BA-8A9EDB1634B3}" type="parTrans" cxnId="{D44AE21D-09CB-4081-8A52-547D2AE77A82}">
      <dgm:prSet/>
      <dgm:spPr/>
      <dgm:t>
        <a:bodyPr/>
        <a:lstStyle/>
        <a:p>
          <a:endParaRPr lang="en-GB"/>
        </a:p>
      </dgm:t>
    </dgm:pt>
    <dgm:pt modelId="{991FBAF0-26FD-4112-8400-DD7E0CC08341}" type="sibTrans" cxnId="{D44AE21D-09CB-4081-8A52-547D2AE77A82}">
      <dgm:prSet/>
      <dgm:spPr/>
      <dgm:t>
        <a:bodyPr/>
        <a:lstStyle/>
        <a:p>
          <a:endParaRPr lang="en-GB"/>
        </a:p>
      </dgm:t>
    </dgm:pt>
    <dgm:pt modelId="{0B944849-AF17-41B7-A007-E907C4976C79}">
      <dgm:prSet phldrT="[Testo]"/>
      <dgm:spPr/>
      <dgm:t>
        <a:bodyPr/>
        <a:lstStyle/>
        <a:p>
          <a:r>
            <a:rPr lang="en-GB" dirty="0"/>
            <a:t>DEMO ACTIVITIES</a:t>
          </a:r>
        </a:p>
      </dgm:t>
    </dgm:pt>
    <dgm:pt modelId="{22E12768-AB43-4B16-A3DB-309237D86248}" type="parTrans" cxnId="{A7B21531-8691-4DBC-B562-4AF8431C064D}">
      <dgm:prSet/>
      <dgm:spPr/>
      <dgm:t>
        <a:bodyPr/>
        <a:lstStyle/>
        <a:p>
          <a:endParaRPr lang="en-GB"/>
        </a:p>
      </dgm:t>
    </dgm:pt>
    <dgm:pt modelId="{7D006555-2046-4259-8E45-201D1F19E2FF}" type="sibTrans" cxnId="{A7B21531-8691-4DBC-B562-4AF8431C064D}">
      <dgm:prSet custT="1"/>
      <dgm:spPr/>
      <dgm:t>
        <a:bodyPr/>
        <a:lstStyle/>
        <a:p>
          <a:r>
            <a:rPr lang="en-GB" sz="2000" dirty="0"/>
            <a:t>SYSTEMS</a:t>
          </a:r>
        </a:p>
      </dgm:t>
    </dgm:pt>
    <dgm:pt modelId="{F1A9FDF2-0707-4D1B-BF32-6BB44FFD46AA}">
      <dgm:prSet phldrT="[Testo]"/>
      <dgm:spPr/>
      <dgm:t>
        <a:bodyPr/>
        <a:lstStyle/>
        <a:p>
          <a:r>
            <a:rPr lang="en-GB" dirty="0"/>
            <a:t>- Full </a:t>
          </a:r>
          <a:r>
            <a:rPr lang="en-GB" b="1" dirty="0"/>
            <a:t>Power to power </a:t>
          </a:r>
          <a:r>
            <a:rPr lang="en-GB" dirty="0"/>
            <a:t>systems</a:t>
          </a:r>
        </a:p>
        <a:p>
          <a:r>
            <a:rPr lang="en-GB" dirty="0"/>
            <a:t>- Distributed storage</a:t>
          </a:r>
        </a:p>
        <a:p>
          <a:r>
            <a:rPr lang="en-GB" dirty="0"/>
            <a:t>- Support to Grid Services</a:t>
          </a:r>
        </a:p>
      </dgm:t>
    </dgm:pt>
    <dgm:pt modelId="{878FADB7-D869-4152-B658-85049CB6932E}" type="parTrans" cxnId="{23B4F808-291B-40DD-B671-BCB9991C9C34}">
      <dgm:prSet/>
      <dgm:spPr/>
      <dgm:t>
        <a:bodyPr/>
        <a:lstStyle/>
        <a:p>
          <a:endParaRPr lang="en-GB"/>
        </a:p>
      </dgm:t>
    </dgm:pt>
    <dgm:pt modelId="{71CBDDFC-EDDD-45B3-A872-9658906D70E2}" type="sibTrans" cxnId="{23B4F808-291B-40DD-B671-BCB9991C9C34}">
      <dgm:prSet/>
      <dgm:spPr/>
      <dgm:t>
        <a:bodyPr/>
        <a:lstStyle/>
        <a:p>
          <a:endParaRPr lang="en-GB"/>
        </a:p>
      </dgm:t>
    </dgm:pt>
    <dgm:pt modelId="{76387D39-9B3A-4C97-8AA3-4BA71CAF2985}" type="pres">
      <dgm:prSet presAssocID="{6B8BC028-528F-4A94-8767-74621ACFA4C3}" presName="Name0" presStyleCnt="0">
        <dgm:presLayoutVars>
          <dgm:chMax/>
          <dgm:chPref/>
          <dgm:dir/>
          <dgm:animLvl val="lvl"/>
        </dgm:presLayoutVars>
      </dgm:prSet>
      <dgm:spPr/>
    </dgm:pt>
    <dgm:pt modelId="{6D04BC65-A1E6-4097-A727-C6E13F55B382}" type="pres">
      <dgm:prSet presAssocID="{F5ED3924-0731-40DA-B89A-F7B62E1D1A40}" presName="composite" presStyleCnt="0"/>
      <dgm:spPr/>
    </dgm:pt>
    <dgm:pt modelId="{93EA7B9D-0A39-4AAD-83B5-1F0C63035F02}" type="pres">
      <dgm:prSet presAssocID="{F5ED3924-0731-40DA-B89A-F7B62E1D1A40}" presName="Parent1" presStyleLbl="node1" presStyleIdx="0" presStyleCnt="6">
        <dgm:presLayoutVars>
          <dgm:chMax val="1"/>
          <dgm:chPref val="1"/>
          <dgm:bulletEnabled val="1"/>
        </dgm:presLayoutVars>
      </dgm:prSet>
      <dgm:spPr/>
    </dgm:pt>
    <dgm:pt modelId="{B607DBFE-5403-4BAA-B44E-D125DEA677BE}" type="pres">
      <dgm:prSet presAssocID="{F5ED3924-0731-40DA-B89A-F7B62E1D1A40}" presName="Childtext1" presStyleLbl="revTx" presStyleIdx="0" presStyleCnt="3" custScaleX="110842" custScaleY="118883" custLinFactNeighborX="7134" custLinFactNeighborY="-204">
        <dgm:presLayoutVars>
          <dgm:chMax val="0"/>
          <dgm:chPref val="0"/>
          <dgm:bulletEnabled val="1"/>
        </dgm:presLayoutVars>
      </dgm:prSet>
      <dgm:spPr/>
    </dgm:pt>
    <dgm:pt modelId="{4A68609C-BFBE-4B7D-AB86-13A2F4C85B04}" type="pres">
      <dgm:prSet presAssocID="{F5ED3924-0731-40DA-B89A-F7B62E1D1A40}" presName="BalanceSpacing" presStyleCnt="0"/>
      <dgm:spPr/>
    </dgm:pt>
    <dgm:pt modelId="{00C29E92-5D8D-4825-B532-4E246BA27A98}" type="pres">
      <dgm:prSet presAssocID="{F5ED3924-0731-40DA-B89A-F7B62E1D1A40}" presName="BalanceSpacing1" presStyleCnt="0"/>
      <dgm:spPr/>
    </dgm:pt>
    <dgm:pt modelId="{0BE44678-8595-408D-BF21-F05D5667E5D5}" type="pres">
      <dgm:prSet presAssocID="{D47097F7-DA7B-425B-973C-340791407E1D}" presName="Accent1Text" presStyleLbl="node1" presStyleIdx="1" presStyleCnt="6"/>
      <dgm:spPr/>
    </dgm:pt>
    <dgm:pt modelId="{53C9A316-2A17-433E-8453-F7C51B96942C}" type="pres">
      <dgm:prSet presAssocID="{D47097F7-DA7B-425B-973C-340791407E1D}" presName="spaceBetweenRectangles" presStyleCnt="0"/>
      <dgm:spPr/>
    </dgm:pt>
    <dgm:pt modelId="{992374FF-8C4A-4E18-834F-67A6E5E4A745}" type="pres">
      <dgm:prSet presAssocID="{E834F5C2-2D7B-48E9-96A5-400BED296794}" presName="composite" presStyleCnt="0"/>
      <dgm:spPr/>
    </dgm:pt>
    <dgm:pt modelId="{3D325C08-F36B-41F5-B5F4-84733E008714}" type="pres">
      <dgm:prSet presAssocID="{E834F5C2-2D7B-48E9-96A5-400BED296794}" presName="Parent1" presStyleLbl="node1" presStyleIdx="2" presStyleCnt="6">
        <dgm:presLayoutVars>
          <dgm:chMax val="1"/>
          <dgm:chPref val="1"/>
          <dgm:bulletEnabled val="1"/>
        </dgm:presLayoutVars>
      </dgm:prSet>
      <dgm:spPr/>
    </dgm:pt>
    <dgm:pt modelId="{969DEBDA-A1E6-4C48-8D62-4A81CEC1F22D}" type="pres">
      <dgm:prSet presAssocID="{E834F5C2-2D7B-48E9-96A5-400BED296794}" presName="Childtext1" presStyleLbl="revTx" presStyleIdx="1" presStyleCnt="3">
        <dgm:presLayoutVars>
          <dgm:chMax val="0"/>
          <dgm:chPref val="0"/>
          <dgm:bulletEnabled val="1"/>
        </dgm:presLayoutVars>
      </dgm:prSet>
      <dgm:spPr/>
    </dgm:pt>
    <dgm:pt modelId="{7E51C686-741A-4800-9E6B-D051E608190C}" type="pres">
      <dgm:prSet presAssocID="{E834F5C2-2D7B-48E9-96A5-400BED296794}" presName="BalanceSpacing" presStyleCnt="0"/>
      <dgm:spPr/>
    </dgm:pt>
    <dgm:pt modelId="{55818381-46B9-4465-8162-CB799D8632AC}" type="pres">
      <dgm:prSet presAssocID="{E834F5C2-2D7B-48E9-96A5-400BED296794}" presName="BalanceSpacing1" presStyleCnt="0"/>
      <dgm:spPr/>
    </dgm:pt>
    <dgm:pt modelId="{562A0B58-6173-4D18-86F7-DEC152D5CFFB}" type="pres">
      <dgm:prSet presAssocID="{CBDAC2BA-3123-4EF2-A1F0-5E629F0B0EC6}" presName="Accent1Text" presStyleLbl="node1" presStyleIdx="3" presStyleCnt="6"/>
      <dgm:spPr/>
    </dgm:pt>
    <dgm:pt modelId="{A33F6AEA-52B6-442C-A68F-776F172EB271}" type="pres">
      <dgm:prSet presAssocID="{CBDAC2BA-3123-4EF2-A1F0-5E629F0B0EC6}" presName="spaceBetweenRectangles" presStyleCnt="0"/>
      <dgm:spPr/>
    </dgm:pt>
    <dgm:pt modelId="{7B764E77-6949-4D02-A01A-A3E803CF6F9A}" type="pres">
      <dgm:prSet presAssocID="{0B944849-AF17-41B7-A007-E907C4976C79}" presName="composite" presStyleCnt="0"/>
      <dgm:spPr/>
    </dgm:pt>
    <dgm:pt modelId="{FB1A4FC4-C59F-4442-B672-162D11C91D04}" type="pres">
      <dgm:prSet presAssocID="{0B944849-AF17-41B7-A007-E907C4976C79}" presName="Parent1" presStyleLbl="node1" presStyleIdx="4" presStyleCnt="6">
        <dgm:presLayoutVars>
          <dgm:chMax val="1"/>
          <dgm:chPref val="1"/>
          <dgm:bulletEnabled val="1"/>
        </dgm:presLayoutVars>
      </dgm:prSet>
      <dgm:spPr/>
    </dgm:pt>
    <dgm:pt modelId="{52BD8AFD-FC1A-42EE-9955-076DE18A180F}" type="pres">
      <dgm:prSet presAssocID="{0B944849-AF17-41B7-A007-E907C4976C79}" presName="Childtext1" presStyleLbl="revTx" presStyleIdx="2" presStyleCnt="3">
        <dgm:presLayoutVars>
          <dgm:chMax val="0"/>
          <dgm:chPref val="0"/>
          <dgm:bulletEnabled val="1"/>
        </dgm:presLayoutVars>
      </dgm:prSet>
      <dgm:spPr/>
    </dgm:pt>
    <dgm:pt modelId="{2712D02C-9739-4155-A192-E85D277273C8}" type="pres">
      <dgm:prSet presAssocID="{0B944849-AF17-41B7-A007-E907C4976C79}" presName="BalanceSpacing" presStyleCnt="0"/>
      <dgm:spPr/>
    </dgm:pt>
    <dgm:pt modelId="{7562F5C9-3514-44A0-BFE5-485B65A9CA90}" type="pres">
      <dgm:prSet presAssocID="{0B944849-AF17-41B7-A007-E907C4976C79}" presName="BalanceSpacing1" presStyleCnt="0"/>
      <dgm:spPr/>
    </dgm:pt>
    <dgm:pt modelId="{A1D665F3-1872-4A0F-9A1F-7D782D02DB7F}" type="pres">
      <dgm:prSet presAssocID="{7D006555-2046-4259-8E45-201D1F19E2FF}" presName="Accent1Text" presStyleLbl="node1" presStyleIdx="5" presStyleCnt="6"/>
      <dgm:spPr/>
    </dgm:pt>
  </dgm:ptLst>
  <dgm:cxnLst>
    <dgm:cxn modelId="{03B46D7E-8F8D-4E2A-B8F4-E31EC045C337}" type="presOf" srcId="{CBDAC2BA-3123-4EF2-A1F0-5E629F0B0EC6}" destId="{562A0B58-6173-4D18-86F7-DEC152D5CFFB}" srcOrd="0" destOrd="0" presId="urn:microsoft.com/office/officeart/2008/layout/AlternatingHexagons"/>
    <dgm:cxn modelId="{AA6832E8-ED03-4B30-829C-4615BEF20049}" type="presOf" srcId="{08A77221-16BD-470A-A5E0-822348B7119F}" destId="{969DEBDA-A1E6-4C48-8D62-4A81CEC1F22D}" srcOrd="0" destOrd="0" presId="urn:microsoft.com/office/officeart/2008/layout/AlternatingHexagons"/>
    <dgm:cxn modelId="{04D39635-D4DD-455A-9080-278B2C6DE66F}" type="presOf" srcId="{5E5C7D25-4992-415B-BF22-A3546F2935A6}" destId="{B607DBFE-5403-4BAA-B44E-D125DEA677BE}" srcOrd="0" destOrd="0" presId="urn:microsoft.com/office/officeart/2008/layout/AlternatingHexagons"/>
    <dgm:cxn modelId="{32B90413-7059-42EA-AC6E-17D0A4CBFE1A}" type="presOf" srcId="{F5ED3924-0731-40DA-B89A-F7B62E1D1A40}" destId="{93EA7B9D-0A39-4AAD-83B5-1F0C63035F02}" srcOrd="0" destOrd="0" presId="urn:microsoft.com/office/officeart/2008/layout/AlternatingHexagons"/>
    <dgm:cxn modelId="{F52D50EC-927B-4069-9071-56239719B498}" type="presOf" srcId="{7D006555-2046-4259-8E45-201D1F19E2FF}" destId="{A1D665F3-1872-4A0F-9A1F-7D782D02DB7F}" srcOrd="0" destOrd="0" presId="urn:microsoft.com/office/officeart/2008/layout/AlternatingHexagons"/>
    <dgm:cxn modelId="{D44AE21D-09CB-4081-8A52-547D2AE77A82}" srcId="{E834F5C2-2D7B-48E9-96A5-400BED296794}" destId="{08A77221-16BD-470A-A5E0-822348B7119F}" srcOrd="0" destOrd="0" parTransId="{89906EFD-03CB-4E4E-A0BA-8A9EDB1634B3}" sibTransId="{991FBAF0-26FD-4112-8400-DD7E0CC08341}"/>
    <dgm:cxn modelId="{2578FB01-2566-4CE9-895A-7E41FC4230FD}" srcId="{6B8BC028-528F-4A94-8767-74621ACFA4C3}" destId="{E834F5C2-2D7B-48E9-96A5-400BED296794}" srcOrd="1" destOrd="0" parTransId="{E238448E-C7A7-4AD8-8282-8A32FCE5FD4F}" sibTransId="{CBDAC2BA-3123-4EF2-A1F0-5E629F0B0EC6}"/>
    <dgm:cxn modelId="{A7B21531-8691-4DBC-B562-4AF8431C064D}" srcId="{6B8BC028-528F-4A94-8767-74621ACFA4C3}" destId="{0B944849-AF17-41B7-A007-E907C4976C79}" srcOrd="2" destOrd="0" parTransId="{22E12768-AB43-4B16-A3DB-309237D86248}" sibTransId="{7D006555-2046-4259-8E45-201D1F19E2FF}"/>
    <dgm:cxn modelId="{59B9AD09-B6BE-419E-BACB-34DD48D6252F}" srcId="{6B8BC028-528F-4A94-8767-74621ACFA4C3}" destId="{F5ED3924-0731-40DA-B89A-F7B62E1D1A40}" srcOrd="0" destOrd="0" parTransId="{B3F43F62-8717-481B-8D99-4A379C219462}" sibTransId="{D47097F7-DA7B-425B-973C-340791407E1D}"/>
    <dgm:cxn modelId="{F814CE49-C9C2-4DA6-A02A-CC2855A7FDF9}" type="presOf" srcId="{D47097F7-DA7B-425B-973C-340791407E1D}" destId="{0BE44678-8595-408D-BF21-F05D5667E5D5}" srcOrd="0" destOrd="0" presId="urn:microsoft.com/office/officeart/2008/layout/AlternatingHexagons"/>
    <dgm:cxn modelId="{23B4F808-291B-40DD-B671-BCB9991C9C34}" srcId="{0B944849-AF17-41B7-A007-E907C4976C79}" destId="{F1A9FDF2-0707-4D1B-BF32-6BB44FFD46AA}" srcOrd="0" destOrd="0" parTransId="{878FADB7-D869-4152-B658-85049CB6932E}" sibTransId="{71CBDDFC-EDDD-45B3-A872-9658906D70E2}"/>
    <dgm:cxn modelId="{B3922260-9546-4BCF-B77D-600E29A39122}" type="presOf" srcId="{F1A9FDF2-0707-4D1B-BF32-6BB44FFD46AA}" destId="{52BD8AFD-FC1A-42EE-9955-076DE18A180F}" srcOrd="0" destOrd="0" presId="urn:microsoft.com/office/officeart/2008/layout/AlternatingHexagons"/>
    <dgm:cxn modelId="{7270ECA0-CA34-4607-8C42-2D9D5A3A5998}" type="presOf" srcId="{0B944849-AF17-41B7-A007-E907C4976C79}" destId="{FB1A4FC4-C59F-4442-B672-162D11C91D04}" srcOrd="0" destOrd="0" presId="urn:microsoft.com/office/officeart/2008/layout/AlternatingHexagons"/>
    <dgm:cxn modelId="{F4F85FF5-D560-4BAA-9B56-16869B132097}" srcId="{F5ED3924-0731-40DA-B89A-F7B62E1D1A40}" destId="{5E5C7D25-4992-415B-BF22-A3546F2935A6}" srcOrd="0" destOrd="0" parTransId="{83497DCF-33F2-47F6-82E3-44AA4C2D5D96}" sibTransId="{30A78ECA-F28C-4452-90A6-D93C19B8FAA6}"/>
    <dgm:cxn modelId="{4CD5A95C-C595-44B9-B5F1-771472AD7F6E}" type="presOf" srcId="{6B8BC028-528F-4A94-8767-74621ACFA4C3}" destId="{76387D39-9B3A-4C97-8AA3-4BA71CAF2985}" srcOrd="0" destOrd="0" presId="urn:microsoft.com/office/officeart/2008/layout/AlternatingHexagons"/>
    <dgm:cxn modelId="{4264BCCA-EE72-42DD-8063-32AAA8DC1A0F}" type="presOf" srcId="{E834F5C2-2D7B-48E9-96A5-400BED296794}" destId="{3D325C08-F36B-41F5-B5F4-84733E008714}" srcOrd="0" destOrd="0" presId="urn:microsoft.com/office/officeart/2008/layout/AlternatingHexagons"/>
    <dgm:cxn modelId="{DFB7D742-45B9-4F36-8EC0-86083E89A25F}" type="presParOf" srcId="{76387D39-9B3A-4C97-8AA3-4BA71CAF2985}" destId="{6D04BC65-A1E6-4097-A727-C6E13F55B382}" srcOrd="0" destOrd="0" presId="urn:microsoft.com/office/officeart/2008/layout/AlternatingHexagons"/>
    <dgm:cxn modelId="{DDD6BED2-2F51-4676-BEA9-41A77C5DC17B}" type="presParOf" srcId="{6D04BC65-A1E6-4097-A727-C6E13F55B382}" destId="{93EA7B9D-0A39-4AAD-83B5-1F0C63035F02}" srcOrd="0" destOrd="0" presId="urn:microsoft.com/office/officeart/2008/layout/AlternatingHexagons"/>
    <dgm:cxn modelId="{6F9285E8-89F9-4024-9FCE-24DEF3FBE623}" type="presParOf" srcId="{6D04BC65-A1E6-4097-A727-C6E13F55B382}" destId="{B607DBFE-5403-4BAA-B44E-D125DEA677BE}" srcOrd="1" destOrd="0" presId="urn:microsoft.com/office/officeart/2008/layout/AlternatingHexagons"/>
    <dgm:cxn modelId="{32F0CFCF-668D-45AD-BE02-4B07E439528B}" type="presParOf" srcId="{6D04BC65-A1E6-4097-A727-C6E13F55B382}" destId="{4A68609C-BFBE-4B7D-AB86-13A2F4C85B04}" srcOrd="2" destOrd="0" presId="urn:microsoft.com/office/officeart/2008/layout/AlternatingHexagons"/>
    <dgm:cxn modelId="{395DF5AC-2512-4962-AE27-6CB4081C65E5}" type="presParOf" srcId="{6D04BC65-A1E6-4097-A727-C6E13F55B382}" destId="{00C29E92-5D8D-4825-B532-4E246BA27A98}" srcOrd="3" destOrd="0" presId="urn:microsoft.com/office/officeart/2008/layout/AlternatingHexagons"/>
    <dgm:cxn modelId="{1EDDA8D0-ED2F-4D55-B17D-FEB51E63C996}" type="presParOf" srcId="{6D04BC65-A1E6-4097-A727-C6E13F55B382}" destId="{0BE44678-8595-408D-BF21-F05D5667E5D5}" srcOrd="4" destOrd="0" presId="urn:microsoft.com/office/officeart/2008/layout/AlternatingHexagons"/>
    <dgm:cxn modelId="{54CC1D34-1C20-41CF-8F0B-B4BC3C2F2C20}" type="presParOf" srcId="{76387D39-9B3A-4C97-8AA3-4BA71CAF2985}" destId="{53C9A316-2A17-433E-8453-F7C51B96942C}" srcOrd="1" destOrd="0" presId="urn:microsoft.com/office/officeart/2008/layout/AlternatingHexagons"/>
    <dgm:cxn modelId="{B041D024-F49D-4F10-80CC-15A19F73F37D}" type="presParOf" srcId="{76387D39-9B3A-4C97-8AA3-4BA71CAF2985}" destId="{992374FF-8C4A-4E18-834F-67A6E5E4A745}" srcOrd="2" destOrd="0" presId="urn:microsoft.com/office/officeart/2008/layout/AlternatingHexagons"/>
    <dgm:cxn modelId="{6DDEC6C6-F280-4B90-9192-FA3CADFF51D8}" type="presParOf" srcId="{992374FF-8C4A-4E18-834F-67A6E5E4A745}" destId="{3D325C08-F36B-41F5-B5F4-84733E008714}" srcOrd="0" destOrd="0" presId="urn:microsoft.com/office/officeart/2008/layout/AlternatingHexagons"/>
    <dgm:cxn modelId="{4E5810A3-42C7-47DF-BF6B-E588B2AD94C2}" type="presParOf" srcId="{992374FF-8C4A-4E18-834F-67A6E5E4A745}" destId="{969DEBDA-A1E6-4C48-8D62-4A81CEC1F22D}" srcOrd="1" destOrd="0" presId="urn:microsoft.com/office/officeart/2008/layout/AlternatingHexagons"/>
    <dgm:cxn modelId="{23EED22A-E0B1-4416-A4FC-D4A53C050289}" type="presParOf" srcId="{992374FF-8C4A-4E18-834F-67A6E5E4A745}" destId="{7E51C686-741A-4800-9E6B-D051E608190C}" srcOrd="2" destOrd="0" presId="urn:microsoft.com/office/officeart/2008/layout/AlternatingHexagons"/>
    <dgm:cxn modelId="{3D79524B-BCD2-405B-A6FE-4C8BBD9DC3D6}" type="presParOf" srcId="{992374FF-8C4A-4E18-834F-67A6E5E4A745}" destId="{55818381-46B9-4465-8162-CB799D8632AC}" srcOrd="3" destOrd="0" presId="urn:microsoft.com/office/officeart/2008/layout/AlternatingHexagons"/>
    <dgm:cxn modelId="{7EA2466F-C1F7-4270-91C8-1FA8DCCCA9F2}" type="presParOf" srcId="{992374FF-8C4A-4E18-834F-67A6E5E4A745}" destId="{562A0B58-6173-4D18-86F7-DEC152D5CFFB}" srcOrd="4" destOrd="0" presId="urn:microsoft.com/office/officeart/2008/layout/AlternatingHexagons"/>
    <dgm:cxn modelId="{994294C4-5CAC-4665-A1E9-767AF86E5232}" type="presParOf" srcId="{76387D39-9B3A-4C97-8AA3-4BA71CAF2985}" destId="{A33F6AEA-52B6-442C-A68F-776F172EB271}" srcOrd="3" destOrd="0" presId="urn:microsoft.com/office/officeart/2008/layout/AlternatingHexagons"/>
    <dgm:cxn modelId="{D8A36B94-2A14-48C8-98B2-961FC068B037}" type="presParOf" srcId="{76387D39-9B3A-4C97-8AA3-4BA71CAF2985}" destId="{7B764E77-6949-4D02-A01A-A3E803CF6F9A}" srcOrd="4" destOrd="0" presId="urn:microsoft.com/office/officeart/2008/layout/AlternatingHexagons"/>
    <dgm:cxn modelId="{7564BD76-ECE3-477A-B987-497062EF4967}" type="presParOf" srcId="{7B764E77-6949-4D02-A01A-A3E803CF6F9A}" destId="{FB1A4FC4-C59F-4442-B672-162D11C91D04}" srcOrd="0" destOrd="0" presId="urn:microsoft.com/office/officeart/2008/layout/AlternatingHexagons"/>
    <dgm:cxn modelId="{1855BD37-22D2-4DB6-84ED-9869F5747AE7}" type="presParOf" srcId="{7B764E77-6949-4D02-A01A-A3E803CF6F9A}" destId="{52BD8AFD-FC1A-42EE-9955-076DE18A180F}" srcOrd="1" destOrd="0" presId="urn:microsoft.com/office/officeart/2008/layout/AlternatingHexagons"/>
    <dgm:cxn modelId="{CEF2BEB7-96CE-4E8B-96F5-163544154A0A}" type="presParOf" srcId="{7B764E77-6949-4D02-A01A-A3E803CF6F9A}" destId="{2712D02C-9739-4155-A192-E85D277273C8}" srcOrd="2" destOrd="0" presId="urn:microsoft.com/office/officeart/2008/layout/AlternatingHexagons"/>
    <dgm:cxn modelId="{BB082F63-44B7-4895-B8D2-9B7951EF13D5}" type="presParOf" srcId="{7B764E77-6949-4D02-A01A-A3E803CF6F9A}" destId="{7562F5C9-3514-44A0-BFE5-485B65A9CA90}" srcOrd="3" destOrd="0" presId="urn:microsoft.com/office/officeart/2008/layout/AlternatingHexagons"/>
    <dgm:cxn modelId="{0207A114-456A-4DA8-A5F3-27A2746797C3}" type="presParOf" srcId="{7B764E77-6949-4D02-A01A-A3E803CF6F9A}" destId="{A1D665F3-1872-4A0F-9A1F-7D782D02DB7F}"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A7B9D-0A39-4AAD-83B5-1F0C63035F02}">
      <dsp:nvSpPr>
        <dsp:cNvPr id="0" name=""/>
        <dsp:cNvSpPr/>
      </dsp:nvSpPr>
      <dsp:spPr>
        <a:xfrm rot="5400000">
          <a:off x="3595142" y="133273"/>
          <a:ext cx="2006590" cy="1745733"/>
        </a:xfrm>
        <a:prstGeom prst="hexagon">
          <a:avLst>
            <a:gd name="adj" fmla="val 25000"/>
            <a:gd name="vf" fmla="val 1154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MATERIALS</a:t>
          </a:r>
        </a:p>
      </dsp:txBody>
      <dsp:txXfrm rot="-5400000">
        <a:off x="3997613" y="315539"/>
        <a:ext cx="1201647" cy="1381202"/>
      </dsp:txXfrm>
    </dsp:sp>
    <dsp:sp modelId="{B607DBFE-5403-4BAA-B44E-D125DEA677BE}">
      <dsp:nvSpPr>
        <dsp:cNvPr id="0" name=""/>
        <dsp:cNvSpPr/>
      </dsp:nvSpPr>
      <dsp:spPr>
        <a:xfrm>
          <a:off x="5562638" y="288035"/>
          <a:ext cx="2482145" cy="1431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effectLst>
                <a:outerShdw blurRad="38100" dist="38100" dir="2700000" algn="tl">
                  <a:srgbClr val="000000">
                    <a:alpha val="43137"/>
                  </a:srgbClr>
                </a:outerShdw>
              </a:effectLst>
            </a:rPr>
            <a:t>Ball milling, PVD, Plasma, </a:t>
          </a:r>
          <a:r>
            <a:rPr lang="en-GB" sz="1600" kern="1200" dirty="0"/>
            <a:t>- Mg – based hydride: 7,1% (EDEN)</a:t>
          </a:r>
        </a:p>
        <a:p>
          <a:pPr marL="0" lvl="0" indent="0" algn="l" defTabSz="711200">
            <a:lnSpc>
              <a:spcPct val="90000"/>
            </a:lnSpc>
            <a:spcBef>
              <a:spcPct val="0"/>
            </a:spcBef>
            <a:spcAft>
              <a:spcPct val="35000"/>
            </a:spcAft>
            <a:buNone/>
          </a:pPr>
          <a:r>
            <a:rPr lang="en-GB" sz="1600" b="1" kern="1200" dirty="0"/>
            <a:t>Wet process</a:t>
          </a:r>
        </a:p>
        <a:p>
          <a:pPr marL="0" lvl="0" indent="0" algn="l" defTabSz="711200">
            <a:lnSpc>
              <a:spcPct val="90000"/>
            </a:lnSpc>
            <a:spcBef>
              <a:spcPct val="0"/>
            </a:spcBef>
            <a:spcAft>
              <a:spcPct val="35000"/>
            </a:spcAft>
            <a:buNone/>
          </a:pPr>
          <a:r>
            <a:rPr lang="en-GB" sz="1600" kern="1200" dirty="0"/>
            <a:t>- 3D Graphene structures: 5,5% (FLAGSHIP GRAPHENE)</a:t>
          </a:r>
        </a:p>
      </dsp:txBody>
      <dsp:txXfrm>
        <a:off x="5562638" y="288035"/>
        <a:ext cx="2482145" cy="1431296"/>
      </dsp:txXfrm>
    </dsp:sp>
    <dsp:sp modelId="{0BE44678-8595-408D-BF21-F05D5667E5D5}">
      <dsp:nvSpPr>
        <dsp:cNvPr id="0" name=""/>
        <dsp:cNvSpPr/>
      </dsp:nvSpPr>
      <dsp:spPr>
        <a:xfrm rot="5400000">
          <a:off x="1709750" y="133273"/>
          <a:ext cx="2006590" cy="1745733"/>
        </a:xfrm>
        <a:prstGeom prst="hexagon">
          <a:avLst>
            <a:gd name="adj" fmla="val 25000"/>
            <a:gd name="vf" fmla="val 11547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GB" sz="1700" kern="1200" dirty="0"/>
            <a:t>THEORETICAL MODELS</a:t>
          </a:r>
        </a:p>
      </dsp:txBody>
      <dsp:txXfrm rot="-5400000">
        <a:off x="2112221" y="315539"/>
        <a:ext cx="1201647" cy="1381202"/>
      </dsp:txXfrm>
    </dsp:sp>
    <dsp:sp modelId="{3D325C08-F36B-41F5-B5F4-84733E008714}">
      <dsp:nvSpPr>
        <dsp:cNvPr id="0" name=""/>
        <dsp:cNvSpPr/>
      </dsp:nvSpPr>
      <dsp:spPr>
        <a:xfrm rot="5400000">
          <a:off x="2709532" y="1836466"/>
          <a:ext cx="2006590" cy="1745733"/>
        </a:xfrm>
        <a:prstGeom prst="hexagon">
          <a:avLst>
            <a:gd name="adj" fmla="val 25000"/>
            <a:gd name="vf" fmla="val 11547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DEVICES</a:t>
          </a:r>
        </a:p>
      </dsp:txBody>
      <dsp:txXfrm rot="-5400000">
        <a:off x="3112003" y="2018732"/>
        <a:ext cx="1201647" cy="1381202"/>
      </dsp:txXfrm>
    </dsp:sp>
    <dsp:sp modelId="{969DEBDA-A1E6-4C48-8D62-4A81CEC1F22D}">
      <dsp:nvSpPr>
        <dsp:cNvPr id="0" name=""/>
        <dsp:cNvSpPr/>
      </dsp:nvSpPr>
      <dsp:spPr>
        <a:xfrm>
          <a:off x="600605" y="2107356"/>
          <a:ext cx="2167117" cy="120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GB" sz="1600" kern="1200" dirty="0"/>
            <a:t>- Design and validation of </a:t>
          </a:r>
          <a:r>
            <a:rPr lang="en-GB" sz="1600" b="1" kern="1200" dirty="0"/>
            <a:t>H2 TANK </a:t>
          </a:r>
        </a:p>
        <a:p>
          <a:pPr marL="0" lvl="0" indent="0" algn="r" defTabSz="711200">
            <a:lnSpc>
              <a:spcPct val="90000"/>
            </a:lnSpc>
            <a:spcBef>
              <a:spcPct val="0"/>
            </a:spcBef>
            <a:spcAft>
              <a:spcPct val="35000"/>
            </a:spcAft>
            <a:buNone/>
          </a:pPr>
          <a:r>
            <a:rPr lang="en-GB" sz="1600" kern="1200" dirty="0"/>
            <a:t>- New volumetric  IDA apparatus</a:t>
          </a:r>
        </a:p>
      </dsp:txBody>
      <dsp:txXfrm>
        <a:off x="600605" y="2107356"/>
        <a:ext cx="2167117" cy="1203954"/>
      </dsp:txXfrm>
    </dsp:sp>
    <dsp:sp modelId="{562A0B58-6173-4D18-86F7-DEC152D5CFFB}">
      <dsp:nvSpPr>
        <dsp:cNvPr id="0" name=""/>
        <dsp:cNvSpPr/>
      </dsp:nvSpPr>
      <dsp:spPr>
        <a:xfrm rot="5400000">
          <a:off x="4594924" y="1836466"/>
          <a:ext cx="2006590" cy="1745733"/>
        </a:xfrm>
        <a:prstGeom prst="hexagon">
          <a:avLst>
            <a:gd name="adj" fmla="val 25000"/>
            <a:gd name="vf" fmla="val 11547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kern="1200" dirty="0"/>
            <a:t>VALIDATION</a:t>
          </a:r>
        </a:p>
      </dsp:txBody>
      <dsp:txXfrm rot="-5400000">
        <a:off x="4997395" y="2018732"/>
        <a:ext cx="1201647" cy="1381202"/>
      </dsp:txXfrm>
    </dsp:sp>
    <dsp:sp modelId="{FB1A4FC4-C59F-4442-B672-162D11C91D04}">
      <dsp:nvSpPr>
        <dsp:cNvPr id="0" name=""/>
        <dsp:cNvSpPr/>
      </dsp:nvSpPr>
      <dsp:spPr>
        <a:xfrm rot="5400000">
          <a:off x="3655839" y="3539660"/>
          <a:ext cx="2006590" cy="1745733"/>
        </a:xfrm>
        <a:prstGeom prst="hexagon">
          <a:avLst>
            <a:gd name="adj" fmla="val 25000"/>
            <a:gd name="vf" fmla="val 11547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DEMO ACTIVITIES</a:t>
          </a:r>
        </a:p>
      </dsp:txBody>
      <dsp:txXfrm rot="-5400000">
        <a:off x="4058310" y="3721926"/>
        <a:ext cx="1201647" cy="1381202"/>
      </dsp:txXfrm>
    </dsp:sp>
    <dsp:sp modelId="{52BD8AFD-FC1A-42EE-9955-076DE18A180F}">
      <dsp:nvSpPr>
        <dsp:cNvPr id="0" name=""/>
        <dsp:cNvSpPr/>
      </dsp:nvSpPr>
      <dsp:spPr>
        <a:xfrm>
          <a:off x="5584975" y="3810550"/>
          <a:ext cx="2239354" cy="120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 Full </a:t>
          </a:r>
          <a:r>
            <a:rPr lang="en-GB" sz="1600" b="1" kern="1200" dirty="0"/>
            <a:t>Power to power </a:t>
          </a:r>
          <a:r>
            <a:rPr lang="en-GB" sz="1600" kern="1200" dirty="0"/>
            <a:t>systems</a:t>
          </a:r>
        </a:p>
        <a:p>
          <a:pPr marL="0" lvl="0" indent="0" algn="l" defTabSz="711200">
            <a:lnSpc>
              <a:spcPct val="90000"/>
            </a:lnSpc>
            <a:spcBef>
              <a:spcPct val="0"/>
            </a:spcBef>
            <a:spcAft>
              <a:spcPct val="35000"/>
            </a:spcAft>
            <a:buNone/>
          </a:pPr>
          <a:r>
            <a:rPr lang="en-GB" sz="1600" kern="1200" dirty="0"/>
            <a:t>- Distributed storage</a:t>
          </a:r>
        </a:p>
        <a:p>
          <a:pPr marL="0" lvl="0" indent="0" algn="l" defTabSz="711200">
            <a:lnSpc>
              <a:spcPct val="90000"/>
            </a:lnSpc>
            <a:spcBef>
              <a:spcPct val="0"/>
            </a:spcBef>
            <a:spcAft>
              <a:spcPct val="35000"/>
            </a:spcAft>
            <a:buNone/>
          </a:pPr>
          <a:r>
            <a:rPr lang="en-GB" sz="1600" kern="1200" dirty="0"/>
            <a:t>- Support to Grid Services</a:t>
          </a:r>
        </a:p>
      </dsp:txBody>
      <dsp:txXfrm>
        <a:off x="5584975" y="3810550"/>
        <a:ext cx="2239354" cy="1203954"/>
      </dsp:txXfrm>
    </dsp:sp>
    <dsp:sp modelId="{A1D665F3-1872-4A0F-9A1F-7D782D02DB7F}">
      <dsp:nvSpPr>
        <dsp:cNvPr id="0" name=""/>
        <dsp:cNvSpPr/>
      </dsp:nvSpPr>
      <dsp:spPr>
        <a:xfrm rot="5400000">
          <a:off x="1770447" y="3539660"/>
          <a:ext cx="2006590" cy="1745733"/>
        </a:xfrm>
        <a:prstGeom prst="hexagon">
          <a:avLst>
            <a:gd name="adj" fmla="val 25000"/>
            <a:gd name="vf" fmla="val 11547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dirty="0"/>
            <a:t>SYSTEMS</a:t>
          </a:r>
        </a:p>
      </dsp:txBody>
      <dsp:txXfrm rot="-5400000">
        <a:off x="2172918" y="3721926"/>
        <a:ext cx="1201647" cy="138120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4C798B-CE60-44CD-B242-9AA17A947F57}" type="datetimeFigureOut">
              <a:rPr lang="it-IT" smtClean="0"/>
              <a:t>01/07/2016</a:t>
            </a:fld>
            <a:endParaRPr lang="it-I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D96DBA-B2FE-4410-95D7-B1B6D400C17D}" type="slidenum">
              <a:rPr lang="it-IT" smtClean="0"/>
              <a:t>‹N›</a:t>
            </a:fld>
            <a:endParaRPr lang="it-IT"/>
          </a:p>
        </p:txBody>
      </p:sp>
    </p:spTree>
    <p:extLst>
      <p:ext uri="{BB962C8B-B14F-4D97-AF65-F5344CB8AC3E}">
        <p14:creationId xmlns:p14="http://schemas.microsoft.com/office/powerpoint/2010/main" val="142658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3D96DBA-B2FE-4410-95D7-B1B6D400C17D}" type="slidenum">
              <a:rPr lang="it-IT" smtClean="0"/>
              <a:t>1</a:t>
            </a:fld>
            <a:endParaRPr lang="it-IT"/>
          </a:p>
        </p:txBody>
      </p:sp>
    </p:spTree>
    <p:extLst>
      <p:ext uri="{BB962C8B-B14F-4D97-AF65-F5344CB8AC3E}">
        <p14:creationId xmlns:p14="http://schemas.microsoft.com/office/powerpoint/2010/main" val="2652239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3D96DBA-B2FE-4410-95D7-B1B6D400C17D}" type="slidenum">
              <a:rPr lang="it-IT" smtClean="0"/>
              <a:t>43</a:t>
            </a:fld>
            <a:endParaRPr lang="it-IT"/>
          </a:p>
        </p:txBody>
      </p:sp>
    </p:spTree>
    <p:extLst>
      <p:ext uri="{BB962C8B-B14F-4D97-AF65-F5344CB8AC3E}">
        <p14:creationId xmlns:p14="http://schemas.microsoft.com/office/powerpoint/2010/main" val="58170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A764E0-E8A3-4848-A04C-6E792916ADE6}" type="slidenum">
              <a:rPr lang="en-US" smtClean="0"/>
              <a:pPr/>
              <a:t>21</a:t>
            </a:fld>
            <a:endParaRPr lang="en-US"/>
          </a:p>
        </p:txBody>
      </p:sp>
    </p:spTree>
    <p:extLst>
      <p:ext uri="{BB962C8B-B14F-4D97-AF65-F5344CB8AC3E}">
        <p14:creationId xmlns:p14="http://schemas.microsoft.com/office/powerpoint/2010/main" val="1828812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buClrTx/>
              <a:buFontTx/>
              <a:buNone/>
            </a:pPr>
            <a:fld id="{14EF4312-21A8-4DDB-A992-4C12ED784A67}" type="slidenum">
              <a:rPr lang="en-US" altLang="it-IT">
                <a:solidFill>
                  <a:srgbClr val="000000"/>
                </a:solidFill>
              </a:rPr>
              <a:pPr>
                <a:buClrTx/>
                <a:buFontTx/>
                <a:buNone/>
              </a:pPr>
              <a:t>26</a:t>
            </a:fld>
            <a:endParaRPr lang="en-US" altLang="it-IT">
              <a:solidFill>
                <a:srgbClr val="000000"/>
              </a:solidFill>
            </a:endParaRPr>
          </a:p>
        </p:txBody>
      </p:sp>
      <p:sp>
        <p:nvSpPr>
          <p:cNvPr id="8193" name="Text Box 1"/>
          <p:cNvSpPr txBox="1">
            <a:spLocks noChangeArrowheads="1"/>
          </p:cNvSpPr>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r" eaLnBrk="1" hangingPunct="1">
              <a:buSzPct val="100000"/>
              <a:defRPr/>
            </a:pPr>
            <a:fld id="{BE73C855-2DDE-4980-B3E9-252116444C2E}" type="slidenum">
              <a:rPr lang="en-US" altLang="it-IT" sz="1200" smtClean="0">
                <a:solidFill>
                  <a:srgbClr val="000000"/>
                </a:solidFill>
              </a:rPr>
              <a:pPr algn="r" eaLnBrk="1" hangingPunct="1">
                <a:buSzPct val="100000"/>
                <a:defRPr/>
              </a:pPr>
              <a:t>26</a:t>
            </a:fld>
            <a:endParaRPr lang="en-US" altLang="it-IT" sz="1200">
              <a:solidFill>
                <a:srgbClr val="000000"/>
              </a:solidFill>
            </a:endParaRPr>
          </a:p>
        </p:txBody>
      </p:sp>
      <p:sp>
        <p:nvSpPr>
          <p:cNvPr id="8194" name="Text Box 2"/>
          <p:cNvSpPr txBox="1">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195" name="Text Box 3"/>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it-IT" altLang="it-IT" dirty="0">
              <a:latin typeface="Times New Roman" panose="02020603050405020304" pitchFamily="18" charset="0"/>
            </a:endParaRPr>
          </a:p>
        </p:txBody>
      </p:sp>
    </p:spTree>
    <p:extLst>
      <p:ext uri="{BB962C8B-B14F-4D97-AF65-F5344CB8AC3E}">
        <p14:creationId xmlns:p14="http://schemas.microsoft.com/office/powerpoint/2010/main" val="60691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buClrTx/>
              <a:buFontTx/>
              <a:buNone/>
            </a:pPr>
            <a:fld id="{63B1A40B-EFEA-4111-BD19-48EC56974B4A}" type="slidenum">
              <a:rPr lang="en-US" altLang="it-IT">
                <a:solidFill>
                  <a:srgbClr val="000000"/>
                </a:solidFill>
              </a:rPr>
              <a:pPr>
                <a:buClrTx/>
                <a:buFontTx/>
                <a:buNone/>
              </a:pPr>
              <a:t>27</a:t>
            </a:fld>
            <a:endParaRPr lang="en-US" altLang="it-IT">
              <a:solidFill>
                <a:srgbClr val="000000"/>
              </a:solidFill>
            </a:endParaRPr>
          </a:p>
        </p:txBody>
      </p:sp>
      <p:sp>
        <p:nvSpPr>
          <p:cNvPr id="9217" name="Text Box 1"/>
          <p:cNvSpPr txBox="1">
            <a:spLocks noChangeArrowheads="1"/>
          </p:cNvSpPr>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r" eaLnBrk="1" hangingPunct="1">
              <a:buSzPct val="100000"/>
              <a:defRPr/>
            </a:pPr>
            <a:fld id="{218F0C57-FAC1-438F-AE28-0ACC112AA8CA}" type="slidenum">
              <a:rPr lang="en-US" altLang="it-IT" sz="1200" smtClean="0">
                <a:solidFill>
                  <a:srgbClr val="000000"/>
                </a:solidFill>
              </a:rPr>
              <a:pPr algn="r" eaLnBrk="1" hangingPunct="1">
                <a:buSzPct val="100000"/>
                <a:defRPr/>
              </a:pPr>
              <a:t>27</a:t>
            </a:fld>
            <a:endParaRPr lang="en-US" altLang="it-IT" sz="1200">
              <a:solidFill>
                <a:srgbClr val="000000"/>
              </a:solidFill>
            </a:endParaRPr>
          </a:p>
        </p:txBody>
      </p:sp>
      <p:sp>
        <p:nvSpPr>
          <p:cNvPr id="9218" name="Text Box 2"/>
          <p:cNvSpPr txBox="1">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9219" name="Text Box 3"/>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2622781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buClrTx/>
              <a:buFontTx/>
              <a:buNone/>
            </a:pPr>
            <a:fld id="{90A633F9-B7CE-469C-A4A7-841F3EEC0DFC}" type="slidenum">
              <a:rPr lang="en-US" altLang="it-IT">
                <a:solidFill>
                  <a:srgbClr val="000000"/>
                </a:solidFill>
              </a:rPr>
              <a:pPr>
                <a:buClrTx/>
                <a:buFontTx/>
                <a:buNone/>
              </a:pPr>
              <a:t>28</a:t>
            </a:fld>
            <a:endParaRPr lang="en-US" altLang="it-IT">
              <a:solidFill>
                <a:srgbClr val="000000"/>
              </a:solidFill>
            </a:endParaRPr>
          </a:p>
        </p:txBody>
      </p:sp>
      <p:sp>
        <p:nvSpPr>
          <p:cNvPr id="10241" name="Text Box 1"/>
          <p:cNvSpPr txBox="1">
            <a:spLocks noChangeArrowheads="1"/>
          </p:cNvSpPr>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r" eaLnBrk="1" hangingPunct="1">
              <a:buSzPct val="100000"/>
              <a:defRPr/>
            </a:pPr>
            <a:fld id="{F8846153-C2C7-41FF-BBC6-070BB7C0AF6D}" type="slidenum">
              <a:rPr lang="en-US" altLang="it-IT" sz="1200" smtClean="0">
                <a:solidFill>
                  <a:srgbClr val="000000"/>
                </a:solidFill>
              </a:rPr>
              <a:pPr algn="r" eaLnBrk="1" hangingPunct="1">
                <a:buSzPct val="100000"/>
                <a:defRPr/>
              </a:pPr>
              <a:t>28</a:t>
            </a:fld>
            <a:endParaRPr lang="en-US" altLang="it-IT" sz="1200">
              <a:solidFill>
                <a:srgbClr val="000000"/>
              </a:solidFill>
            </a:endParaRPr>
          </a:p>
        </p:txBody>
      </p:sp>
      <p:sp>
        <p:nvSpPr>
          <p:cNvPr id="10242" name="Text Box 2"/>
          <p:cNvSpPr txBox="1">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0243" name="Text Box 3"/>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2716096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3D96DBA-B2FE-4410-95D7-B1B6D400C17D}" type="slidenum">
              <a:rPr lang="it-IT" smtClean="0"/>
              <a:t>31</a:t>
            </a:fld>
            <a:endParaRPr lang="it-IT"/>
          </a:p>
        </p:txBody>
      </p:sp>
    </p:spTree>
    <p:extLst>
      <p:ext uri="{BB962C8B-B14F-4D97-AF65-F5344CB8AC3E}">
        <p14:creationId xmlns:p14="http://schemas.microsoft.com/office/powerpoint/2010/main" val="267672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3D96DBA-B2FE-4410-95D7-B1B6D400C17D}" type="slidenum">
              <a:rPr lang="it-IT" smtClean="0"/>
              <a:t>32</a:t>
            </a:fld>
            <a:endParaRPr lang="it-IT"/>
          </a:p>
        </p:txBody>
      </p:sp>
    </p:spTree>
    <p:extLst>
      <p:ext uri="{BB962C8B-B14F-4D97-AF65-F5344CB8AC3E}">
        <p14:creationId xmlns:p14="http://schemas.microsoft.com/office/powerpoint/2010/main" val="1590713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F53B2E3-4EBF-43B5-A9B2-03DAF5323663}" type="slidenum">
              <a:rPr lang="en-AU" smtClean="0"/>
              <a:t>39</a:t>
            </a:fld>
            <a:endParaRPr lang="en-AU"/>
          </a:p>
        </p:txBody>
      </p:sp>
    </p:spTree>
    <p:extLst>
      <p:ext uri="{BB962C8B-B14F-4D97-AF65-F5344CB8AC3E}">
        <p14:creationId xmlns:p14="http://schemas.microsoft.com/office/powerpoint/2010/main" val="141619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F53B2E3-4EBF-43B5-A9B2-03DAF5323663}" type="slidenum">
              <a:rPr lang="en-AU" smtClean="0"/>
              <a:t>41</a:t>
            </a:fld>
            <a:endParaRPr lang="en-AU"/>
          </a:p>
        </p:txBody>
      </p:sp>
    </p:spTree>
    <p:extLst>
      <p:ext uri="{BB962C8B-B14F-4D97-AF65-F5344CB8AC3E}">
        <p14:creationId xmlns:p14="http://schemas.microsoft.com/office/powerpoint/2010/main" val="3102262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ares.fbk.eu/" TargetMode="External"/><Relationship Id="rId2" Type="http://schemas.openxmlformats.org/officeDocument/2006/relationships/hyperlink" Target="http://www.fbk.eu/"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ares.fbk.eu/" TargetMode="External"/><Relationship Id="rId2" Type="http://schemas.openxmlformats.org/officeDocument/2006/relationships/hyperlink" Target="http://www.fbk.eu/" TargetMode="Externa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a:lvl1pPr>
          </a:lstStyle>
          <a:p>
            <a:r>
              <a:rPr lang="en-US" dirty="0"/>
              <a:t>Master title style (size 44)</a:t>
            </a:r>
            <a:endParaRPr lang="it-IT" dirty="0"/>
          </a:p>
        </p:txBody>
      </p:sp>
      <p:sp>
        <p:nvSpPr>
          <p:cNvPr id="3" name="Subtitle 2"/>
          <p:cNvSpPr>
            <a:spLocks noGrp="1"/>
          </p:cNvSpPr>
          <p:nvPr>
            <p:ph type="subTitle" idx="1" hasCustomPrompt="1"/>
          </p:nvPr>
        </p:nvSpPr>
        <p:spPr>
          <a:xfrm>
            <a:off x="1828800" y="3886200"/>
            <a:ext cx="8534400" cy="62292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style ( max size 32)</a:t>
            </a:r>
          </a:p>
        </p:txBody>
      </p:sp>
      <p:sp>
        <p:nvSpPr>
          <p:cNvPr id="4" name="Date Placeholder 3"/>
          <p:cNvSpPr>
            <a:spLocks noGrp="1"/>
          </p:cNvSpPr>
          <p:nvPr>
            <p:ph type="dt" sz="half" idx="10"/>
          </p:nvPr>
        </p:nvSpPr>
        <p:spPr/>
        <p:txBody>
          <a:bodyPr/>
          <a:lstStyle/>
          <a:p>
            <a:fld id="{E46A5F3E-FF17-4B89-9A5E-9C53C5EC5718}" type="datetimeFigureOut">
              <a:rPr lang="it-IT" smtClean="0"/>
              <a:t>01/07/2016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59E824-770A-417E-A0CF-5B7692A6575F}" type="slidenum">
              <a:rPr lang="it-IT" smtClean="0"/>
              <a:t>‹N›</a:t>
            </a:fld>
            <a:endParaRPr lang="it-IT"/>
          </a:p>
        </p:txBody>
      </p:sp>
    </p:spTree>
    <p:extLst>
      <p:ext uri="{BB962C8B-B14F-4D97-AF65-F5344CB8AC3E}">
        <p14:creationId xmlns:p14="http://schemas.microsoft.com/office/powerpoint/2010/main" val="1876856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E1726-A3F9-4B86-9FD3-CE8CA470FDFB}" type="datetimeFigureOut">
              <a:rPr lang="it-IT" smtClean="0"/>
              <a:t>01/07/2016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37D1B8-CF41-45D0-A749-0C9F4E93FB2C}" type="slidenum">
              <a:rPr lang="it-IT" smtClean="0"/>
              <a:t>‹N›</a:t>
            </a:fld>
            <a:endParaRPr lang="it-IT"/>
          </a:p>
        </p:txBody>
      </p:sp>
    </p:spTree>
    <p:extLst>
      <p:ext uri="{BB962C8B-B14F-4D97-AF65-F5344CB8AC3E}">
        <p14:creationId xmlns:p14="http://schemas.microsoft.com/office/powerpoint/2010/main" val="1360767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252E1726-A3F9-4B86-9FD3-CE8CA470FDFB}" type="datetimeFigureOut">
              <a:rPr lang="it-IT" smtClean="0"/>
              <a:t>01/07/2016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37D1B8-CF41-45D0-A749-0C9F4E93FB2C}" type="slidenum">
              <a:rPr lang="it-IT" smtClean="0"/>
              <a:t>‹N›</a:t>
            </a:fld>
            <a:endParaRPr lang="it-IT"/>
          </a:p>
        </p:txBody>
      </p:sp>
    </p:spTree>
    <p:extLst>
      <p:ext uri="{BB962C8B-B14F-4D97-AF65-F5344CB8AC3E}">
        <p14:creationId xmlns:p14="http://schemas.microsoft.com/office/powerpoint/2010/main" val="1524440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252E1726-A3F9-4B86-9FD3-CE8CA470FDFB}" type="datetimeFigureOut">
              <a:rPr lang="it-IT" smtClean="0"/>
              <a:t>01/07/2016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337D1B8-CF41-45D0-A749-0C9F4E93FB2C}" type="slidenum">
              <a:rPr lang="it-IT" smtClean="0"/>
              <a:t>‹N›</a:t>
            </a:fld>
            <a:endParaRPr lang="it-IT"/>
          </a:p>
        </p:txBody>
      </p:sp>
    </p:spTree>
    <p:extLst>
      <p:ext uri="{BB962C8B-B14F-4D97-AF65-F5344CB8AC3E}">
        <p14:creationId xmlns:p14="http://schemas.microsoft.com/office/powerpoint/2010/main" val="1806071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252E1726-A3F9-4B86-9FD3-CE8CA470FDFB}" type="datetimeFigureOut">
              <a:rPr lang="it-IT" smtClean="0"/>
              <a:t>01/07/2016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337D1B8-CF41-45D0-A749-0C9F4E93FB2C}" type="slidenum">
              <a:rPr lang="it-IT" smtClean="0"/>
              <a:t>‹N›</a:t>
            </a:fld>
            <a:endParaRPr lang="it-IT"/>
          </a:p>
        </p:txBody>
      </p:sp>
    </p:spTree>
    <p:extLst>
      <p:ext uri="{BB962C8B-B14F-4D97-AF65-F5344CB8AC3E}">
        <p14:creationId xmlns:p14="http://schemas.microsoft.com/office/powerpoint/2010/main" val="955070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E1726-A3F9-4B86-9FD3-CE8CA470FDFB}" type="datetimeFigureOut">
              <a:rPr lang="it-IT" smtClean="0"/>
              <a:t>01/07/2016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4337D1B8-CF41-45D0-A749-0C9F4E93FB2C}" type="slidenum">
              <a:rPr lang="it-IT" smtClean="0"/>
              <a:t>‹N›</a:t>
            </a:fld>
            <a:endParaRPr lang="it-IT"/>
          </a:p>
        </p:txBody>
      </p:sp>
    </p:spTree>
    <p:extLst>
      <p:ext uri="{BB962C8B-B14F-4D97-AF65-F5344CB8AC3E}">
        <p14:creationId xmlns:p14="http://schemas.microsoft.com/office/powerpoint/2010/main" val="3875340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3393" y="1196752"/>
            <a:ext cx="4011084" cy="1162050"/>
          </a:xfrm>
        </p:spPr>
        <p:txBody>
          <a:bodyPr anchor="b"/>
          <a:lstStyle>
            <a:lvl1pPr algn="l">
              <a:defRPr sz="2000" b="1"/>
            </a:lvl1pPr>
          </a:lstStyle>
          <a:p>
            <a:r>
              <a:rPr lang="en-US" dirty="0"/>
              <a:t>Click to edit Master title style</a:t>
            </a:r>
            <a:endParaRPr lang="it-IT" dirty="0"/>
          </a:p>
        </p:txBody>
      </p:sp>
      <p:sp>
        <p:nvSpPr>
          <p:cNvPr id="3" name="Content Placeholder 2"/>
          <p:cNvSpPr>
            <a:spLocks noGrp="1"/>
          </p:cNvSpPr>
          <p:nvPr>
            <p:ph idx="1"/>
          </p:nvPr>
        </p:nvSpPr>
        <p:spPr>
          <a:xfrm>
            <a:off x="4766733" y="1196753"/>
            <a:ext cx="6815667" cy="49294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609601" y="2420889"/>
            <a:ext cx="4011084" cy="370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2E1726-A3F9-4B86-9FD3-CE8CA470FDFB}" type="datetimeFigureOut">
              <a:rPr lang="it-IT" smtClean="0"/>
              <a:t>01/07/2016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37D1B8-CF41-45D0-A749-0C9F4E93FB2C}" type="slidenum">
              <a:rPr lang="it-IT" smtClean="0"/>
              <a:t>‹N›</a:t>
            </a:fld>
            <a:endParaRPr lang="it-IT"/>
          </a:p>
        </p:txBody>
      </p:sp>
    </p:spTree>
    <p:extLst>
      <p:ext uri="{BB962C8B-B14F-4D97-AF65-F5344CB8AC3E}">
        <p14:creationId xmlns:p14="http://schemas.microsoft.com/office/powerpoint/2010/main" val="200197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2389717" y="1196752"/>
            <a:ext cx="7315200" cy="3530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2E1726-A3F9-4B86-9FD3-CE8CA470FDFB}" type="datetimeFigureOut">
              <a:rPr lang="it-IT" smtClean="0"/>
              <a:t>01/07/2016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37D1B8-CF41-45D0-A749-0C9F4E93FB2C}" type="slidenum">
              <a:rPr lang="it-IT" smtClean="0"/>
              <a:t>‹N›</a:t>
            </a:fld>
            <a:endParaRPr lang="it-IT"/>
          </a:p>
        </p:txBody>
      </p:sp>
    </p:spTree>
    <p:extLst>
      <p:ext uri="{BB962C8B-B14F-4D97-AF65-F5344CB8AC3E}">
        <p14:creationId xmlns:p14="http://schemas.microsoft.com/office/powerpoint/2010/main" val="410339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850C8FBE-84C9-45C7-9799-9477D2059427}" type="datetime1">
              <a:rPr lang="it-IT" smtClean="0"/>
              <a:t>01/07/2016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BEB0748-3275-4EE9-BE10-88FE7EB46ED6}" type="slidenum">
              <a:rPr lang="it-IT" smtClean="0"/>
              <a:t>‹N›</a:t>
            </a:fld>
            <a:endParaRPr lang="it-IT"/>
          </a:p>
        </p:txBody>
      </p:sp>
    </p:spTree>
    <p:extLst>
      <p:ext uri="{BB962C8B-B14F-4D97-AF65-F5344CB8AC3E}">
        <p14:creationId xmlns:p14="http://schemas.microsoft.com/office/powerpoint/2010/main" val="166797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7/1/2016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416240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1988840"/>
            <a:ext cx="8534400" cy="2304256"/>
          </a:xfrm>
        </p:spPr>
        <p:txBody>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indent="0" algn="ctr">
              <a:buNone/>
            </a:pPr>
            <a:r>
              <a:rPr lang="it-IT" dirty="0" err="1"/>
              <a:t>Name</a:t>
            </a:r>
            <a:r>
              <a:rPr lang="it-IT" dirty="0"/>
              <a:t>, </a:t>
            </a:r>
            <a:r>
              <a:rPr lang="it-IT" dirty="0" err="1"/>
              <a:t>Surname,Role</a:t>
            </a:r>
            <a:endParaRPr lang="it-IT" dirty="0"/>
          </a:p>
          <a:p>
            <a:pPr marL="0" indent="0" algn="ctr">
              <a:buNone/>
            </a:pPr>
            <a:r>
              <a:rPr lang="it-IT" dirty="0" err="1"/>
              <a:t>Contacts</a:t>
            </a:r>
            <a:r>
              <a:rPr lang="it-IT" dirty="0"/>
              <a:t> (</a:t>
            </a:r>
            <a:r>
              <a:rPr lang="it-IT" dirty="0" err="1"/>
              <a:t>size</a:t>
            </a:r>
            <a:r>
              <a:rPr lang="it-IT" dirty="0"/>
              <a:t> 32)</a:t>
            </a:r>
          </a:p>
          <a:p>
            <a:pPr marL="0" indent="0" algn="ctr">
              <a:buNone/>
            </a:pPr>
            <a:r>
              <a:rPr lang="it-IT" sz="2400" dirty="0">
                <a:hlinkClick r:id="rId2"/>
              </a:rPr>
              <a:t>www.fbk.eu</a:t>
            </a:r>
            <a:endParaRPr lang="it-IT" sz="2400" dirty="0"/>
          </a:p>
          <a:p>
            <a:pPr marL="0" indent="0" algn="ctr">
              <a:buNone/>
            </a:pPr>
            <a:r>
              <a:rPr lang="it-IT" sz="2400" dirty="0">
                <a:hlinkClick r:id="rId3"/>
              </a:rPr>
              <a:t>www.ares.fbk.eu</a:t>
            </a:r>
            <a:endParaRPr lang="it-IT" sz="2400" dirty="0"/>
          </a:p>
        </p:txBody>
      </p:sp>
      <p:sp>
        <p:nvSpPr>
          <p:cNvPr id="4" name="Date Placeholder 3"/>
          <p:cNvSpPr>
            <a:spLocks noGrp="1"/>
          </p:cNvSpPr>
          <p:nvPr>
            <p:ph type="dt" sz="half" idx="10"/>
          </p:nvPr>
        </p:nvSpPr>
        <p:spPr/>
        <p:txBody>
          <a:bodyPr/>
          <a:lstStyle/>
          <a:p>
            <a:fld id="{E9078371-858A-4B0A-B57E-0E081396CE1A}" type="datetimeFigureOut">
              <a:rPr lang="it-IT" smtClean="0"/>
              <a:t>01/07/2016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2B68030-B99A-499D-8E7E-C6EDA145B967}" type="slidenum">
              <a:rPr lang="it-IT" smtClean="0"/>
              <a:t>‹N›</a:t>
            </a:fld>
            <a:endParaRPr lang="it-IT"/>
          </a:p>
        </p:txBody>
      </p:sp>
    </p:spTree>
    <p:extLst>
      <p:ext uri="{BB962C8B-B14F-4D97-AF65-F5344CB8AC3E}">
        <p14:creationId xmlns:p14="http://schemas.microsoft.com/office/powerpoint/2010/main" val="253262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FF7D2-3389-47B0-B139-EFB5214B9EE3}" type="datetimeFigureOut">
              <a:rPr lang="en-GB" smtClean="0"/>
              <a:pPr/>
              <a:t>01/07/2016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9A87E0-DA81-4690-A196-81CA37368122}" type="slidenum">
              <a:rPr lang="en-GB" smtClean="0"/>
              <a:pPr/>
              <a:t>‹N›</a:t>
            </a:fld>
            <a:endParaRPr lang="en-GB"/>
          </a:p>
        </p:txBody>
      </p:sp>
    </p:spTree>
    <p:extLst>
      <p:ext uri="{BB962C8B-B14F-4D97-AF65-F5344CB8AC3E}">
        <p14:creationId xmlns:p14="http://schemas.microsoft.com/office/powerpoint/2010/main" val="218137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Title 4"/>
          <p:cNvSpPr>
            <a:spLocks noGrp="1"/>
          </p:cNvSpPr>
          <p:nvPr>
            <p:ph type="title"/>
          </p:nvPr>
        </p:nvSpPr>
        <p:spPr>
          <a:xfrm>
            <a:off x="2543605" y="274638"/>
            <a:ext cx="7008779" cy="706090"/>
          </a:xfrm>
          <a:prstGeom prst="rect">
            <a:avLst/>
          </a:prstGeom>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43526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1988840"/>
            <a:ext cx="8534400" cy="2304256"/>
          </a:xfrm>
        </p:spPr>
        <p:txBody>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indent="0" algn="ctr">
              <a:buNone/>
            </a:pPr>
            <a:r>
              <a:rPr lang="it-IT" dirty="0" err="1"/>
              <a:t>Name</a:t>
            </a:r>
            <a:r>
              <a:rPr lang="it-IT" dirty="0"/>
              <a:t>, </a:t>
            </a:r>
            <a:r>
              <a:rPr lang="it-IT" dirty="0" err="1"/>
              <a:t>Surname,Role</a:t>
            </a:r>
            <a:endParaRPr lang="it-IT" dirty="0"/>
          </a:p>
          <a:p>
            <a:pPr marL="0" indent="0" algn="ctr">
              <a:buNone/>
            </a:pPr>
            <a:r>
              <a:rPr lang="it-IT" dirty="0" err="1"/>
              <a:t>Contacts</a:t>
            </a:r>
            <a:r>
              <a:rPr lang="it-IT" dirty="0"/>
              <a:t> (</a:t>
            </a:r>
            <a:r>
              <a:rPr lang="it-IT" dirty="0" err="1"/>
              <a:t>size</a:t>
            </a:r>
            <a:r>
              <a:rPr lang="it-IT" dirty="0"/>
              <a:t> 32)</a:t>
            </a:r>
          </a:p>
          <a:p>
            <a:pPr marL="0" indent="0" algn="ctr">
              <a:buNone/>
            </a:pPr>
            <a:r>
              <a:rPr lang="it-IT" sz="2400" dirty="0">
                <a:hlinkClick r:id="rId2"/>
              </a:rPr>
              <a:t>www.fbk.eu</a:t>
            </a:r>
            <a:endParaRPr lang="it-IT" sz="2400" dirty="0"/>
          </a:p>
          <a:p>
            <a:pPr marL="0" indent="0" algn="ctr">
              <a:buNone/>
            </a:pPr>
            <a:r>
              <a:rPr lang="it-IT" sz="2400" dirty="0">
                <a:hlinkClick r:id="rId3"/>
              </a:rPr>
              <a:t>www.ares.fbk.eu</a:t>
            </a:r>
            <a:endParaRPr lang="it-IT" sz="2400" dirty="0"/>
          </a:p>
        </p:txBody>
      </p:sp>
      <p:sp>
        <p:nvSpPr>
          <p:cNvPr id="4" name="Date Placeholder 3"/>
          <p:cNvSpPr>
            <a:spLocks noGrp="1"/>
          </p:cNvSpPr>
          <p:nvPr>
            <p:ph type="dt" sz="half" idx="10"/>
          </p:nvPr>
        </p:nvSpPr>
        <p:spPr/>
        <p:txBody>
          <a:bodyPr/>
          <a:lstStyle/>
          <a:p>
            <a:fld id="{E9078371-858A-4B0A-B57E-0E081396CE1A}" type="datetimeFigureOut">
              <a:rPr lang="it-IT" smtClean="0"/>
              <a:t>01/07/2016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2B68030-B99A-499D-8E7E-C6EDA145B967}" type="slidenum">
              <a:rPr lang="it-IT" smtClean="0"/>
              <a:t>‹N›</a:t>
            </a:fld>
            <a:endParaRPr lang="it-IT"/>
          </a:p>
        </p:txBody>
      </p:sp>
    </p:spTree>
    <p:extLst>
      <p:ext uri="{BB962C8B-B14F-4D97-AF65-F5344CB8AC3E}">
        <p14:creationId xmlns:p14="http://schemas.microsoft.com/office/powerpoint/2010/main" val="3634235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p>
            <a:fld id="{252E1726-A3F9-4B86-9FD3-CE8CA470FDFB}" type="datetimeFigureOut">
              <a:rPr lang="it-IT" smtClean="0"/>
              <a:t>01/07/2016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37D1B8-CF41-45D0-A749-0C9F4E93FB2C}" type="slidenum">
              <a:rPr lang="it-IT" smtClean="0"/>
              <a:t>‹N›</a:t>
            </a:fld>
            <a:endParaRPr lang="it-IT"/>
          </a:p>
        </p:txBody>
      </p:sp>
    </p:spTree>
    <p:extLst>
      <p:ext uri="{BB962C8B-B14F-4D97-AF65-F5344CB8AC3E}">
        <p14:creationId xmlns:p14="http://schemas.microsoft.com/office/powerpoint/2010/main" val="428328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252E1726-A3F9-4B86-9FD3-CE8CA470FDFB}" type="datetimeFigureOut">
              <a:rPr lang="it-IT" smtClean="0"/>
              <a:t>01/07/2016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37D1B8-CF41-45D0-A749-0C9F4E93FB2C}" type="slidenum">
              <a:rPr lang="it-IT" smtClean="0"/>
              <a:t>‹N›</a:t>
            </a:fld>
            <a:endParaRPr lang="it-IT"/>
          </a:p>
        </p:txBody>
      </p:sp>
    </p:spTree>
    <p:extLst>
      <p:ext uri="{BB962C8B-B14F-4D97-AF65-F5344CB8AC3E}">
        <p14:creationId xmlns:p14="http://schemas.microsoft.com/office/powerpoint/2010/main" val="138105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jpe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A5F3E-FF17-4B89-9A5E-9C53C5EC5718}" type="datetimeFigureOut">
              <a:rPr lang="it-IT" smtClean="0"/>
              <a:t>01/07/2016</a:t>
            </a:fld>
            <a:endParaRPr lang="it-IT"/>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E824-770A-417E-A0CF-5B7692A6575F}" type="slidenum">
              <a:rPr lang="it-IT" smtClean="0"/>
              <a:t>‹N›</a:t>
            </a:fld>
            <a:endParaRPr lang="it-IT"/>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992543" y="5877273"/>
            <a:ext cx="822565" cy="615647"/>
          </a:xfrm>
          <a:prstGeom prst="rect">
            <a:avLst/>
          </a:prstGeom>
        </p:spPr>
      </p:pic>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897" y="0"/>
            <a:ext cx="3050767" cy="936104"/>
          </a:xfrm>
          <a:prstGeom prst="rect">
            <a:avLst/>
          </a:prstGeom>
        </p:spPr>
      </p:pic>
      <p:sp>
        <p:nvSpPr>
          <p:cNvPr id="12" name="Rectangle 11"/>
          <p:cNvSpPr/>
          <p:nvPr userDrawn="1"/>
        </p:nvSpPr>
        <p:spPr>
          <a:xfrm flipH="1">
            <a:off x="3234627" y="692697"/>
            <a:ext cx="8957372" cy="45719"/>
          </a:xfrm>
          <a:prstGeom prst="rect">
            <a:avLst/>
          </a:prstGeom>
          <a:gradFill flip="none" rotWithShape="1">
            <a:gsLst>
              <a:gs pos="100000">
                <a:schemeClr val="bg1"/>
              </a:gs>
              <a:gs pos="60000">
                <a:schemeClr val="accent4">
                  <a:lumMod val="75000"/>
                  <a:alpha val="75000"/>
                </a:schemeClr>
              </a:gs>
              <a:gs pos="40000">
                <a:srgbClr val="008080">
                  <a:alpha val="40000"/>
                </a:srgbClr>
              </a:gs>
              <a:gs pos="0">
                <a:srgbClr val="FFC000"/>
              </a:gs>
              <a:gs pos="20000">
                <a:schemeClr val="accent3">
                  <a:lumMod val="60000"/>
                  <a:lumOff val="40000"/>
                </a:schemeClr>
              </a:gs>
              <a:gs pos="80000">
                <a:schemeClr val="bg1">
                  <a:lumMod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3" name="Rectangle 12"/>
          <p:cNvSpPr/>
          <p:nvPr userDrawn="1"/>
        </p:nvSpPr>
        <p:spPr>
          <a:xfrm>
            <a:off x="0" y="6371892"/>
            <a:ext cx="10704512" cy="45719"/>
          </a:xfrm>
          <a:prstGeom prst="rect">
            <a:avLst/>
          </a:prstGeom>
          <a:gradFill flip="none" rotWithShape="1">
            <a:gsLst>
              <a:gs pos="100000">
                <a:schemeClr val="bg1"/>
              </a:gs>
              <a:gs pos="60000">
                <a:schemeClr val="accent4">
                  <a:lumMod val="75000"/>
                  <a:alpha val="75000"/>
                </a:schemeClr>
              </a:gs>
              <a:gs pos="40000">
                <a:srgbClr val="008080">
                  <a:alpha val="40000"/>
                </a:srgbClr>
              </a:gs>
              <a:gs pos="0">
                <a:srgbClr val="FFC000"/>
              </a:gs>
              <a:gs pos="20000">
                <a:schemeClr val="accent3">
                  <a:lumMod val="60000"/>
                  <a:lumOff val="40000"/>
                </a:schemeClr>
              </a:gs>
              <a:gs pos="80000">
                <a:schemeClr val="bg1">
                  <a:lumMod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Tree>
    <p:extLst>
      <p:ext uri="{BB962C8B-B14F-4D97-AF65-F5344CB8AC3E}">
        <p14:creationId xmlns:p14="http://schemas.microsoft.com/office/powerpoint/2010/main" val="918046020"/>
      </p:ext>
    </p:extLst>
  </p:cSld>
  <p:clrMap bg1="lt1" tx1="dk1" bg2="lt2" tx2="dk2" accent1="accent1" accent2="accent2" accent3="accent3" accent4="accent4" accent5="accent5" accent6="accent6" hlink="hlink" folHlink="folHlink"/>
  <p:sldLayoutIdLst>
    <p:sldLayoutId id="2147483665" r:id="rId1"/>
    <p:sldLayoutId id="2147483678" r:id="rId2"/>
    <p:sldLayoutId id="2147483679" r:id="rId3"/>
    <p:sldLayoutId id="2147483680" r:id="rId4"/>
    <p:sldLayoutId id="2147483681" r:id="rId5"/>
    <p:sldLayoutId id="214748368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78371-858A-4B0A-B57E-0E081396CE1A}" type="datetimeFigureOut">
              <a:rPr lang="it-IT" smtClean="0"/>
              <a:t>01/07/2016</a:t>
            </a:fld>
            <a:endParaRPr lang="it-IT"/>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68030-B99A-499D-8E7E-C6EDA145B967}" type="slidenum">
              <a:rPr lang="it-IT" smtClean="0"/>
              <a:t>‹N›</a:t>
            </a:fld>
            <a:endParaRPr lang="it-IT"/>
          </a:p>
        </p:txBody>
      </p:sp>
    </p:spTree>
    <p:extLst>
      <p:ext uri="{BB962C8B-B14F-4D97-AF65-F5344CB8AC3E}">
        <p14:creationId xmlns:p14="http://schemas.microsoft.com/office/powerpoint/2010/main" val="3746938445"/>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6632"/>
            <a:ext cx="10972800" cy="720080"/>
          </a:xfrm>
          <a:prstGeom prst="rect">
            <a:avLst/>
          </a:prstGeom>
        </p:spPr>
        <p:txBody>
          <a:bodyPr vert="horz" lIns="91440" tIns="45720" rIns="91440" bIns="45720" rtlCol="0" anchor="ctr">
            <a:normAutofit/>
          </a:bodyPr>
          <a:lstStyle/>
          <a:p>
            <a:r>
              <a:rPr lang="en-US" dirty="0"/>
              <a:t>Click to edit Master title style</a:t>
            </a:r>
            <a:endParaRPr lang="it-IT" dirty="0"/>
          </a:p>
        </p:txBody>
      </p:sp>
      <p:sp>
        <p:nvSpPr>
          <p:cNvPr id="3" name="Text Placeholder 2"/>
          <p:cNvSpPr>
            <a:spLocks noGrp="1"/>
          </p:cNvSpPr>
          <p:nvPr>
            <p:ph type="body" idx="1"/>
          </p:nvPr>
        </p:nvSpPr>
        <p:spPr>
          <a:xfrm>
            <a:off x="623392" y="126876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E1726-A3F9-4B86-9FD3-CE8CA470FDFB}" type="datetimeFigureOut">
              <a:rPr lang="it-IT" smtClean="0"/>
              <a:t>01/07/2016</a:t>
            </a:fld>
            <a:endParaRPr lang="it-IT"/>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7D1B8-CF41-45D0-A749-0C9F4E93FB2C}" type="slidenum">
              <a:rPr lang="it-IT" smtClean="0"/>
              <a:t>‹N›</a:t>
            </a:fld>
            <a:endParaRPr lang="it-IT"/>
          </a:p>
        </p:txBody>
      </p:sp>
      <p:pic>
        <p:nvPicPr>
          <p:cNvPr id="7" name="Picture 6"/>
          <p:cNvPicPr>
            <a:picLocks noChangeAspect="1"/>
          </p:cNvPicPr>
          <p:nvPr userDrawn="1"/>
        </p:nvPicPr>
        <p:blipFill rotWithShape="1">
          <a:blip r:embed="rId11" cstate="print">
            <a:grayscl/>
            <a:extLst>
              <a:ext uri="{28A0092B-C50C-407E-A947-70E740481C1C}">
                <a14:useLocalDpi xmlns:a14="http://schemas.microsoft.com/office/drawing/2010/main" val="0"/>
              </a:ext>
            </a:extLst>
          </a:blip>
          <a:srcRect l="5424" t="14278" r="70016" b="23941"/>
          <a:stretch/>
        </p:blipFill>
        <p:spPr>
          <a:xfrm>
            <a:off x="11184565" y="620689"/>
            <a:ext cx="679211" cy="497673"/>
          </a:xfrm>
          <a:prstGeom prst="rect">
            <a:avLst/>
          </a:prstGeom>
        </p:spPr>
      </p:pic>
      <p:sp>
        <p:nvSpPr>
          <p:cNvPr id="11" name="Rectangle 10"/>
          <p:cNvSpPr/>
          <p:nvPr userDrawn="1"/>
        </p:nvSpPr>
        <p:spPr>
          <a:xfrm>
            <a:off x="0" y="846665"/>
            <a:ext cx="10704512" cy="45719"/>
          </a:xfrm>
          <a:prstGeom prst="rect">
            <a:avLst/>
          </a:prstGeom>
          <a:gradFill flip="none" rotWithShape="1">
            <a:gsLst>
              <a:gs pos="100000">
                <a:schemeClr val="bg1"/>
              </a:gs>
              <a:gs pos="60000">
                <a:schemeClr val="accent4">
                  <a:lumMod val="75000"/>
                  <a:alpha val="75000"/>
                </a:schemeClr>
              </a:gs>
              <a:gs pos="40000">
                <a:srgbClr val="008080">
                  <a:alpha val="40000"/>
                </a:srgbClr>
              </a:gs>
              <a:gs pos="0">
                <a:srgbClr val="FFC000"/>
              </a:gs>
              <a:gs pos="20000">
                <a:schemeClr val="accent3">
                  <a:lumMod val="60000"/>
                  <a:lumOff val="40000"/>
                </a:schemeClr>
              </a:gs>
              <a:gs pos="80000">
                <a:schemeClr val="bg1">
                  <a:lumMod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Tree>
    <p:extLst>
      <p:ext uri="{BB962C8B-B14F-4D97-AF65-F5344CB8AC3E}">
        <p14:creationId xmlns:p14="http://schemas.microsoft.com/office/powerpoint/2010/main" val="99075785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www.fch.europa.eu/sites/default/files/CommercializationofEnergyStorageFinal_3.pdf"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www.fch.europa.eu/sites/default/files/CommercializationofEnergyStorageFinal_3.pdf" TargetMode="External"/><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43.jpe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54.png"/><Relationship Id="rId4" Type="http://schemas.openxmlformats.org/officeDocument/2006/relationships/image" Target="../media/image38.png"/><Relationship Id="rId9" Type="http://schemas.openxmlformats.org/officeDocument/2006/relationships/image" Target="../media/image56.emf"/></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6.xml"/><Relationship Id="rId5" Type="http://schemas.openxmlformats.org/officeDocument/2006/relationships/image" Target="../media/image68.jpg"/><Relationship Id="rId4" Type="http://schemas.openxmlformats.org/officeDocument/2006/relationships/image" Target="../media/image67.jp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3" Type="http://schemas.openxmlformats.org/officeDocument/2006/relationships/image" Target="../media/image74.jpeg"/><Relationship Id="rId7" Type="http://schemas.openxmlformats.org/officeDocument/2006/relationships/image" Target="../media/image78.gif"/><Relationship Id="rId12" Type="http://schemas.openxmlformats.org/officeDocument/2006/relationships/image" Target="../media/image83.png"/><Relationship Id="rId2" Type="http://schemas.openxmlformats.org/officeDocument/2006/relationships/image" Target="../media/image73.gif"/><Relationship Id="rId1" Type="http://schemas.openxmlformats.org/officeDocument/2006/relationships/slideLayout" Target="../slideLayouts/slideLayout5.xml"/><Relationship Id="rId6" Type="http://schemas.openxmlformats.org/officeDocument/2006/relationships/image" Target="../media/image77.gif"/><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gif"/><Relationship Id="rId9" Type="http://schemas.openxmlformats.org/officeDocument/2006/relationships/image" Target="../media/image80.png"/></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tiff"/><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3.xml"/><Relationship Id="rId6" Type="http://schemas.openxmlformats.org/officeDocument/2006/relationships/image" Target="../media/image96.png"/><Relationship Id="rId11" Type="http://schemas.openxmlformats.org/officeDocument/2006/relationships/image" Target="../media/image101.jpeg"/><Relationship Id="rId5" Type="http://schemas.openxmlformats.org/officeDocument/2006/relationships/image" Target="../media/image95.tiff"/><Relationship Id="rId10" Type="http://schemas.openxmlformats.org/officeDocument/2006/relationships/image" Target="../media/image100.jpeg"/><Relationship Id="rId4" Type="http://schemas.openxmlformats.org/officeDocument/2006/relationships/image" Target="../media/image94.tiff"/><Relationship Id="rId9"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Layout" Target="../diagrams/layout1.xml"/><Relationship Id="rId7" Type="http://schemas.openxmlformats.org/officeDocument/2006/relationships/image" Target="../media/image113.emf"/><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openxmlformats.org/officeDocument/2006/relationships/image" Target="../media/image117.png"/><Relationship Id="rId5" Type="http://schemas.openxmlformats.org/officeDocument/2006/relationships/diagramColors" Target="../diagrams/colors1.xml"/><Relationship Id="rId10" Type="http://schemas.openxmlformats.org/officeDocument/2006/relationships/image" Target="../media/image116.png"/><Relationship Id="rId4" Type="http://schemas.openxmlformats.org/officeDocument/2006/relationships/diagramQuickStyle" Target="../diagrams/quickStyle1.xml"/><Relationship Id="rId9" Type="http://schemas.openxmlformats.org/officeDocument/2006/relationships/image" Target="../media/image115.png"/></Relationships>
</file>

<file path=ppt/slides/_rels/slide45.xml.rels><?xml version="1.0" encoding="UTF-8" standalone="yes"?>
<Relationships xmlns="http://schemas.openxmlformats.org/package/2006/relationships"><Relationship Id="rId8" Type="http://schemas.openxmlformats.org/officeDocument/2006/relationships/image" Target="../media/image124.jpg"/><Relationship Id="rId13" Type="http://schemas.openxmlformats.org/officeDocument/2006/relationships/image" Target="../media/image129.jpg"/><Relationship Id="rId18" Type="http://schemas.openxmlformats.org/officeDocument/2006/relationships/image" Target="../media/image134.jpg"/><Relationship Id="rId3" Type="http://schemas.openxmlformats.org/officeDocument/2006/relationships/image" Target="../media/image119.jpg"/><Relationship Id="rId7" Type="http://schemas.openxmlformats.org/officeDocument/2006/relationships/image" Target="../media/image123.jpg"/><Relationship Id="rId12" Type="http://schemas.openxmlformats.org/officeDocument/2006/relationships/image" Target="../media/image128.jpg"/><Relationship Id="rId17" Type="http://schemas.openxmlformats.org/officeDocument/2006/relationships/image" Target="../media/image133.jpg"/><Relationship Id="rId2" Type="http://schemas.openxmlformats.org/officeDocument/2006/relationships/image" Target="../media/image118.jpg"/><Relationship Id="rId16" Type="http://schemas.openxmlformats.org/officeDocument/2006/relationships/image" Target="../media/image132.jpg"/><Relationship Id="rId1" Type="http://schemas.openxmlformats.org/officeDocument/2006/relationships/slideLayout" Target="../slideLayouts/slideLayout4.xml"/><Relationship Id="rId6" Type="http://schemas.openxmlformats.org/officeDocument/2006/relationships/image" Target="../media/image122.jpg"/><Relationship Id="rId11" Type="http://schemas.openxmlformats.org/officeDocument/2006/relationships/image" Target="../media/image127.jpg"/><Relationship Id="rId5" Type="http://schemas.openxmlformats.org/officeDocument/2006/relationships/image" Target="../media/image121.jpg"/><Relationship Id="rId15" Type="http://schemas.openxmlformats.org/officeDocument/2006/relationships/image" Target="../media/image131.gif"/><Relationship Id="rId10" Type="http://schemas.openxmlformats.org/officeDocument/2006/relationships/image" Target="../media/image126.jpg"/><Relationship Id="rId4" Type="http://schemas.openxmlformats.org/officeDocument/2006/relationships/image" Target="../media/image120.jpg"/><Relationship Id="rId9" Type="http://schemas.openxmlformats.org/officeDocument/2006/relationships/image" Target="../media/image125.jpg"/><Relationship Id="rId14" Type="http://schemas.openxmlformats.org/officeDocument/2006/relationships/image" Target="../media/image130.jpg"/></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13.emf"/><Relationship Id="rId2" Type="http://schemas.openxmlformats.org/officeDocument/2006/relationships/image" Target="../media/image135.png"/><Relationship Id="rId1" Type="http://schemas.openxmlformats.org/officeDocument/2006/relationships/slideLayout" Target="../slideLayouts/slideLayout5.xml"/><Relationship Id="rId6" Type="http://schemas.openxmlformats.org/officeDocument/2006/relationships/hyperlink" Target="http://www.ares.fbk.eu/" TargetMode="External"/><Relationship Id="rId5" Type="http://schemas.openxmlformats.org/officeDocument/2006/relationships/hyperlink" Target="http://www.fbk.eu/" TargetMode="External"/><Relationship Id="rId4" Type="http://schemas.openxmlformats.org/officeDocument/2006/relationships/hyperlink" Target="mailto:crema@fbk.e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449" b="4284"/>
          <a:stretch/>
        </p:blipFill>
        <p:spPr>
          <a:xfrm>
            <a:off x="0" y="2266233"/>
            <a:ext cx="12192000" cy="4320480"/>
          </a:xfrm>
          <a:prstGeom prst="rect">
            <a:avLst/>
          </a:prstGeom>
        </p:spPr>
      </p:pic>
      <p:sp>
        <p:nvSpPr>
          <p:cNvPr id="3" name="Subtitle 2"/>
          <p:cNvSpPr>
            <a:spLocks noGrp="1"/>
          </p:cNvSpPr>
          <p:nvPr>
            <p:ph type="subTitle" idx="1"/>
          </p:nvPr>
        </p:nvSpPr>
        <p:spPr>
          <a:xfrm>
            <a:off x="7486" y="5949280"/>
            <a:ext cx="12184513" cy="902243"/>
          </a:xfrm>
          <a:solidFill>
            <a:srgbClr val="CCFFCC"/>
          </a:solidFill>
        </p:spPr>
        <p:txBody>
          <a:bodyPr>
            <a:noAutofit/>
          </a:bodyPr>
          <a:lstStyle/>
          <a:p>
            <a:pPr algn="l"/>
            <a:r>
              <a:rPr lang="en-US" sz="3600" b="1" dirty="0">
                <a:solidFill>
                  <a:schemeClr val="tx1">
                    <a:lumMod val="65000"/>
                    <a:lumOff val="35000"/>
                  </a:schemeClr>
                </a:solidFill>
              </a:rPr>
              <a:t>Luigi Crema, </a:t>
            </a:r>
            <a:r>
              <a:rPr lang="en-US" sz="1800" i="1" dirty="0">
                <a:solidFill>
                  <a:schemeClr val="tx1">
                    <a:lumMod val="65000"/>
                    <a:lumOff val="35000"/>
                  </a:schemeClr>
                </a:solidFill>
              </a:rPr>
              <a:t>head of ARES – Applied Research on </a:t>
            </a:r>
            <a:r>
              <a:rPr lang="en-US" sz="2000" i="1" dirty="0">
                <a:solidFill>
                  <a:schemeClr val="tx1">
                    <a:lumMod val="65000"/>
                    <a:lumOff val="35000"/>
                  </a:schemeClr>
                </a:solidFill>
              </a:rPr>
              <a:t>Energy Systems</a:t>
            </a:r>
          </a:p>
          <a:p>
            <a:pPr algn="l"/>
            <a:r>
              <a:rPr lang="en-US" sz="2000" b="1" i="1" dirty="0">
                <a:solidFill>
                  <a:schemeClr val="tx1">
                    <a:lumMod val="65000"/>
                    <a:lumOff val="35000"/>
                  </a:schemeClr>
                </a:solidFill>
              </a:rPr>
              <a:t>Vice Chair </a:t>
            </a:r>
            <a:r>
              <a:rPr lang="en-US" sz="2000" i="1" dirty="0">
                <a:solidFill>
                  <a:schemeClr val="tx1">
                    <a:lumMod val="65000"/>
                    <a:lumOff val="35000"/>
                  </a:schemeClr>
                </a:solidFill>
              </a:rPr>
              <a:t>ENERGY PILLAR – N.ERGHY, Research grouping FCH JU</a:t>
            </a:r>
            <a:endParaRPr lang="en-US" sz="3600" i="1" dirty="0">
              <a:solidFill>
                <a:schemeClr val="tx1">
                  <a:lumMod val="65000"/>
                  <a:lumOff val="35000"/>
                </a:schemeClr>
              </a:solidFill>
            </a:endParaRPr>
          </a:p>
        </p:txBody>
      </p:sp>
      <p:sp>
        <p:nvSpPr>
          <p:cNvPr id="5" name="Rettangolo 4"/>
          <p:cNvSpPr/>
          <p:nvPr/>
        </p:nvSpPr>
        <p:spPr>
          <a:xfrm>
            <a:off x="0" y="2266233"/>
            <a:ext cx="12192000" cy="523220"/>
          </a:xfrm>
          <a:prstGeom prst="rect">
            <a:avLst/>
          </a:prstGeom>
          <a:solidFill>
            <a:srgbClr val="FFC000"/>
          </a:solidFill>
        </p:spPr>
        <p:txBody>
          <a:bodyPr wrap="square">
            <a:spAutoFit/>
          </a:bodyPr>
          <a:lstStyle/>
          <a:p>
            <a:r>
              <a:rPr lang="en-GB" sz="2800" i="1" dirty="0"/>
              <a:t>TECNOLOGIE INNOVATIVE PER L’ACCUMULO</a:t>
            </a:r>
            <a:endParaRPr lang="it-IT" sz="2800" i="1" dirty="0"/>
          </a:p>
        </p:txBody>
      </p:sp>
      <p:sp>
        <p:nvSpPr>
          <p:cNvPr id="8" name="Rettangolo 7"/>
          <p:cNvSpPr/>
          <p:nvPr/>
        </p:nvSpPr>
        <p:spPr>
          <a:xfrm>
            <a:off x="9952283" y="2191001"/>
            <a:ext cx="2239716" cy="646331"/>
          </a:xfrm>
          <a:prstGeom prst="rect">
            <a:avLst/>
          </a:prstGeom>
        </p:spPr>
        <p:txBody>
          <a:bodyPr wrap="none">
            <a:spAutoFit/>
          </a:bodyPr>
          <a:lstStyle/>
          <a:p>
            <a:r>
              <a:rPr lang="en-GB" sz="3600" i="1" dirty="0">
                <a:solidFill>
                  <a:schemeClr val="accent5">
                    <a:lumMod val="50000"/>
                  </a:schemeClr>
                </a:solidFill>
              </a:rPr>
              <a:t>01 . 07 . 16</a:t>
            </a:r>
            <a:endParaRPr lang="it-IT" sz="3600" i="1" dirty="0">
              <a:solidFill>
                <a:schemeClr val="accent5">
                  <a:lumMod val="50000"/>
                </a:schemeClr>
              </a:solidFill>
            </a:endParaRPr>
          </a:p>
        </p:txBody>
      </p:sp>
      <p:pic>
        <p:nvPicPr>
          <p:cNvPr id="4098" name="Picture 2" descr="http://www.fast.mi.it/fast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6932" y="945030"/>
            <a:ext cx="3055068" cy="1041189"/>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52" y="945030"/>
            <a:ext cx="1440160" cy="1215136"/>
          </a:xfrm>
          <a:prstGeom prst="rect">
            <a:avLst/>
          </a:prstGeom>
        </p:spPr>
      </p:pic>
    </p:spTree>
    <p:extLst>
      <p:ext uri="{BB962C8B-B14F-4D97-AF65-F5344CB8AC3E}">
        <p14:creationId xmlns:p14="http://schemas.microsoft.com/office/powerpoint/2010/main" val="3979811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764704"/>
            <a:ext cx="8391525" cy="5562600"/>
          </a:xfrm>
          <a:prstGeom prst="rect">
            <a:avLst/>
          </a:prstGeom>
        </p:spPr>
      </p:pic>
      <p:sp>
        <p:nvSpPr>
          <p:cNvPr id="3" name="Rettangolo 1"/>
          <p:cNvSpPr/>
          <p:nvPr/>
        </p:nvSpPr>
        <p:spPr>
          <a:xfrm>
            <a:off x="2495600" y="97468"/>
            <a:ext cx="9624392" cy="523220"/>
          </a:xfrm>
          <a:prstGeom prst="rect">
            <a:avLst/>
          </a:prstGeom>
        </p:spPr>
        <p:txBody>
          <a:bodyPr wrap="square" anchor="b">
            <a:spAutoFit/>
          </a:bodyPr>
          <a:lstStyle/>
          <a:p>
            <a:pPr algn="r" eaLnBrk="0" fontAlgn="base" hangingPunct="0">
              <a:spcBef>
                <a:spcPct val="50000"/>
              </a:spcBef>
              <a:spcAft>
                <a:spcPct val="0"/>
              </a:spcAft>
              <a:defRPr/>
            </a:pPr>
            <a:r>
              <a:rPr lang="en-US" sz="2400" b="1" dirty="0">
                <a:latin typeface="+mj-lt"/>
                <a:ea typeface="+mj-ea"/>
                <a:cs typeface="+mj-cs"/>
              </a:rPr>
              <a:t>STUDIO</a:t>
            </a:r>
            <a:r>
              <a:rPr lang="en-US" sz="2800" dirty="0">
                <a:latin typeface="+mj-lt"/>
                <a:ea typeface="+mj-ea"/>
                <a:cs typeface="+mj-cs"/>
              </a:rPr>
              <a:t>: </a:t>
            </a:r>
            <a:r>
              <a:rPr lang="en-US" sz="2400" dirty="0">
                <a:latin typeface="+mj-lt"/>
                <a:ea typeface="+mj-ea"/>
                <a:cs typeface="+mj-cs"/>
              </a:rPr>
              <a:t>COMMERCIALIZZAZIONE DEGLI ACCUMULI DI ENERGIA IN EUROPA</a:t>
            </a:r>
            <a:endParaRPr lang="en-US" sz="2800" dirty="0">
              <a:latin typeface="+mj-lt"/>
              <a:ea typeface="+mj-ea"/>
              <a:cs typeface="+mj-cs"/>
            </a:endParaRPr>
          </a:p>
        </p:txBody>
      </p:sp>
      <p:sp>
        <p:nvSpPr>
          <p:cNvPr id="4" name="Rettangolo 3"/>
          <p:cNvSpPr/>
          <p:nvPr/>
        </p:nvSpPr>
        <p:spPr>
          <a:xfrm>
            <a:off x="8760296" y="980728"/>
            <a:ext cx="3359696" cy="3970318"/>
          </a:xfrm>
          <a:prstGeom prst="rect">
            <a:avLst/>
          </a:prstGeom>
        </p:spPr>
        <p:txBody>
          <a:bodyPr wrap="square">
            <a:spAutoFit/>
          </a:bodyPr>
          <a:lstStyle/>
          <a:p>
            <a:pPr algn="r"/>
            <a:r>
              <a:rPr lang="en-GB" b="1" dirty="0"/>
              <a:t>EU</a:t>
            </a:r>
            <a:r>
              <a:rPr lang="en-GB" dirty="0"/>
              <a:t> E </a:t>
            </a:r>
            <a:r>
              <a:rPr lang="en-GB" b="1" dirty="0"/>
              <a:t>FCH JU </a:t>
            </a:r>
            <a:r>
              <a:rPr lang="en-GB" dirty="0"/>
              <a:t>HANNO COMMISSIONATO UNO STUDIO SULLA COMMERCIALIZZAZIONE DI ACCUMULI DI ENERGIA IN EU</a:t>
            </a:r>
          </a:p>
          <a:p>
            <a:pPr algn="r"/>
            <a:r>
              <a:rPr lang="en-GB" dirty="0"/>
              <a:t> </a:t>
            </a:r>
          </a:p>
          <a:p>
            <a:pPr algn="r"/>
            <a:r>
              <a:rPr lang="en-GB" dirty="0"/>
              <a:t>LO STUDIO E’ STATO REDATTO DA </a:t>
            </a:r>
            <a:r>
              <a:rPr lang="en-GB" b="1" dirty="0" err="1"/>
              <a:t>McKINSEY</a:t>
            </a:r>
            <a:r>
              <a:rPr lang="en-GB" dirty="0"/>
              <a:t>, SUPPORTATO DA </a:t>
            </a:r>
            <a:r>
              <a:rPr lang="en-GB" b="1" dirty="0"/>
              <a:t>ESPERTI</a:t>
            </a:r>
            <a:r>
              <a:rPr lang="en-GB" dirty="0"/>
              <a:t> EUROPEI DALLA RICERCA E DALL’INDUSTRIA</a:t>
            </a:r>
          </a:p>
          <a:p>
            <a:pPr algn="r"/>
            <a:endParaRPr lang="en-GB" dirty="0"/>
          </a:p>
          <a:p>
            <a:pPr algn="r"/>
            <a:r>
              <a:rPr lang="en-GB" dirty="0"/>
              <a:t>LO STUDIO E’ STATO FINALIZZATO ALL’INIZIO DEL 2015 E PRESENTATO A BRUXELLES NEL MARZO 2015</a:t>
            </a:r>
          </a:p>
        </p:txBody>
      </p:sp>
    </p:spTree>
    <p:extLst>
      <p:ext uri="{BB962C8B-B14F-4D97-AF65-F5344CB8AC3E}">
        <p14:creationId xmlns:p14="http://schemas.microsoft.com/office/powerpoint/2010/main" val="3459006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762" t="11150" b="37412"/>
          <a:stretch/>
        </p:blipFill>
        <p:spPr>
          <a:xfrm>
            <a:off x="119336" y="908720"/>
            <a:ext cx="7943062" cy="3130771"/>
          </a:xfrm>
          <a:prstGeom prst="rect">
            <a:avLst/>
          </a:prstGeom>
        </p:spPr>
      </p:pic>
      <p:sp>
        <p:nvSpPr>
          <p:cNvPr id="3" name="Ovale 2"/>
          <p:cNvSpPr/>
          <p:nvPr/>
        </p:nvSpPr>
        <p:spPr>
          <a:xfrm>
            <a:off x="8184232" y="764704"/>
            <a:ext cx="3780000" cy="37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85000" lnSpcReduction="10000"/>
          </a:bodyPr>
          <a:lstStyle/>
          <a:p>
            <a:pPr algn="ctr"/>
            <a:r>
              <a:rPr lang="it-IT" sz="3200" b="1" dirty="0">
                <a:solidFill>
                  <a:schemeClr val="tx1">
                    <a:lumMod val="75000"/>
                    <a:lumOff val="25000"/>
                  </a:schemeClr>
                </a:solidFill>
                <a:effectLst>
                  <a:outerShdw blurRad="38100" dist="38100" dir="2700000" algn="tl">
                    <a:srgbClr val="000000">
                      <a:alpha val="43137"/>
                    </a:srgbClr>
                  </a:outerShdw>
                </a:effectLst>
              </a:rPr>
              <a:t>Contesto</a:t>
            </a:r>
            <a:r>
              <a:rPr lang="it-IT" sz="3200" dirty="0">
                <a:solidFill>
                  <a:schemeClr val="tx1">
                    <a:lumMod val="75000"/>
                    <a:lumOff val="25000"/>
                  </a:schemeClr>
                </a:solidFill>
                <a:effectLst>
                  <a:outerShdw blurRad="38100" dist="38100" dir="2700000" algn="tl">
                    <a:srgbClr val="000000">
                      <a:alpha val="43137"/>
                    </a:srgbClr>
                  </a:outerShdw>
                </a:effectLst>
              </a:rPr>
              <a:t>: la crescita delle rinnovabili diminuirà la prevedibilità della generazione di potenza</a:t>
            </a:r>
            <a:endParaRPr lang="it-IT" sz="2000" dirty="0">
              <a:solidFill>
                <a:schemeClr val="tx1">
                  <a:lumMod val="75000"/>
                  <a:lumOff val="25000"/>
                </a:schemeClr>
              </a:solidFill>
              <a:effectLst>
                <a:outerShdw blurRad="38100" dist="38100" dir="2700000" algn="tl">
                  <a:srgbClr val="000000">
                    <a:alpha val="43137"/>
                  </a:srgbClr>
                </a:outerShdw>
              </a:effectLst>
            </a:endParaRPr>
          </a:p>
        </p:txBody>
      </p:sp>
      <p:sp>
        <p:nvSpPr>
          <p:cNvPr id="4" name="Rettangolo 3"/>
          <p:cNvSpPr/>
          <p:nvPr/>
        </p:nvSpPr>
        <p:spPr>
          <a:xfrm>
            <a:off x="2351584" y="4453775"/>
            <a:ext cx="2808312" cy="70341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Diminuisce la prevedibilità delle necessarie fonti fossili </a:t>
            </a:r>
          </a:p>
        </p:txBody>
      </p:sp>
      <p:sp>
        <p:nvSpPr>
          <p:cNvPr id="5" name="Rettangolo 4"/>
          <p:cNvSpPr/>
          <p:nvPr/>
        </p:nvSpPr>
        <p:spPr>
          <a:xfrm>
            <a:off x="2351584" y="5233092"/>
            <a:ext cx="2808312" cy="70341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L’uso di fonti rinnovabili diminuisce</a:t>
            </a:r>
          </a:p>
        </p:txBody>
      </p:sp>
      <p:sp>
        <p:nvSpPr>
          <p:cNvPr id="6" name="Rettangolo 5"/>
          <p:cNvSpPr/>
          <p:nvPr/>
        </p:nvSpPr>
        <p:spPr>
          <a:xfrm>
            <a:off x="2351584" y="4099925"/>
            <a:ext cx="223224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rgbClr val="0070C0"/>
                </a:solidFill>
              </a:rPr>
              <a:t>Implicazioni </a:t>
            </a:r>
          </a:p>
        </p:txBody>
      </p:sp>
      <p:sp>
        <p:nvSpPr>
          <p:cNvPr id="7" name="Rettangolo 6"/>
          <p:cNvSpPr/>
          <p:nvPr/>
        </p:nvSpPr>
        <p:spPr>
          <a:xfrm>
            <a:off x="92382" y="4184664"/>
            <a:ext cx="112994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rgbClr val="0070C0"/>
                </a:solidFill>
              </a:rPr>
              <a:t>Da … </a:t>
            </a:r>
          </a:p>
        </p:txBody>
      </p:sp>
      <p:sp>
        <p:nvSpPr>
          <p:cNvPr id="8" name="Rettangolo 7"/>
          <p:cNvSpPr/>
          <p:nvPr/>
        </p:nvSpPr>
        <p:spPr>
          <a:xfrm>
            <a:off x="5477717" y="4099925"/>
            <a:ext cx="112994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rgbClr val="0070C0"/>
                </a:solidFill>
              </a:rPr>
              <a:t>… a </a:t>
            </a:r>
          </a:p>
        </p:txBody>
      </p:sp>
      <p:sp>
        <p:nvSpPr>
          <p:cNvPr id="9" name="Rettangolo 8"/>
          <p:cNvSpPr/>
          <p:nvPr/>
        </p:nvSpPr>
        <p:spPr>
          <a:xfrm>
            <a:off x="92382" y="4453774"/>
            <a:ext cx="1976715" cy="703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lumMod val="85000"/>
                    <a:lumOff val="15000"/>
                  </a:schemeClr>
                </a:solidFill>
              </a:rPr>
              <a:t>Percorsi guidati dai consumi </a:t>
            </a:r>
          </a:p>
        </p:txBody>
      </p:sp>
      <p:sp>
        <p:nvSpPr>
          <p:cNvPr id="10" name="Rettangolo 9"/>
          <p:cNvSpPr/>
          <p:nvPr/>
        </p:nvSpPr>
        <p:spPr>
          <a:xfrm>
            <a:off x="5477717" y="4453773"/>
            <a:ext cx="1976715" cy="703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lumMod val="85000"/>
                    <a:lumOff val="15000"/>
                  </a:schemeClr>
                </a:solidFill>
              </a:rPr>
              <a:t>Percorsi guidati dalla fornitura </a:t>
            </a:r>
          </a:p>
        </p:txBody>
      </p:sp>
      <p:sp>
        <p:nvSpPr>
          <p:cNvPr id="11" name="Rettangolo 10"/>
          <p:cNvSpPr/>
          <p:nvPr/>
        </p:nvSpPr>
        <p:spPr>
          <a:xfrm>
            <a:off x="119336" y="5229937"/>
            <a:ext cx="2232248" cy="706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lumMod val="85000"/>
                    <a:lumOff val="15000"/>
                  </a:schemeClr>
                </a:solidFill>
              </a:rPr>
              <a:t>&gt;50% necessità di generazione NON RES </a:t>
            </a:r>
          </a:p>
        </p:txBody>
      </p:sp>
      <p:sp>
        <p:nvSpPr>
          <p:cNvPr id="12" name="Rettangolo 11"/>
          <p:cNvSpPr/>
          <p:nvPr/>
        </p:nvSpPr>
        <p:spPr>
          <a:xfrm>
            <a:off x="5477717" y="5229937"/>
            <a:ext cx="2418483" cy="706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lumMod val="85000"/>
                    <a:lumOff val="15000"/>
                  </a:schemeClr>
                </a:solidFill>
              </a:rPr>
              <a:t>~15% richiesta di generazione NON RES </a:t>
            </a:r>
          </a:p>
        </p:txBody>
      </p:sp>
      <p:sp>
        <p:nvSpPr>
          <p:cNvPr id="13" name="Rettangolo 12"/>
          <p:cNvSpPr/>
          <p:nvPr/>
        </p:nvSpPr>
        <p:spPr>
          <a:xfrm>
            <a:off x="163307" y="832820"/>
            <a:ext cx="7444861"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rgbClr val="0070C0"/>
                </a:solidFill>
              </a:rPr>
              <a:t>Frazione di fonti RES intermittenti nella generazione di potenza, EU27+2</a:t>
            </a:r>
          </a:p>
        </p:txBody>
      </p:sp>
    </p:spTree>
    <p:extLst>
      <p:ext uri="{BB962C8B-B14F-4D97-AF65-F5344CB8AC3E}">
        <p14:creationId xmlns:p14="http://schemas.microsoft.com/office/powerpoint/2010/main" val="2478015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9336" y="6334780"/>
            <a:ext cx="9600728" cy="523220"/>
          </a:xfrm>
          <a:prstGeom prst="rect">
            <a:avLst/>
          </a:prstGeom>
        </p:spPr>
        <p:txBody>
          <a:bodyPr wrap="square">
            <a:spAutoFit/>
          </a:bodyPr>
          <a:lstStyle/>
          <a:p>
            <a:r>
              <a:rPr lang="en-GB" sz="1400" dirty="0"/>
              <a:t>Fonte: Commercialization of Energy Storage in Europe, March 2015 </a:t>
            </a:r>
            <a:r>
              <a:rPr lang="en-GB" sz="1400" dirty="0">
                <a:hlinkClick r:id="rId2"/>
              </a:rPr>
              <a:t>http://www.fch.europa.eu/sites/default/files/CommercializationofEnergyStorageFinal_3.pdf</a:t>
            </a:r>
            <a:r>
              <a:rPr lang="en-GB" sz="1400" dirty="0"/>
              <a:t> </a:t>
            </a:r>
          </a:p>
        </p:txBody>
      </p:sp>
      <p:sp>
        <p:nvSpPr>
          <p:cNvPr id="4" name="Rettangolo 1"/>
          <p:cNvSpPr/>
          <p:nvPr/>
        </p:nvSpPr>
        <p:spPr>
          <a:xfrm>
            <a:off x="2783632" y="184666"/>
            <a:ext cx="9408368" cy="523220"/>
          </a:xfrm>
          <a:prstGeom prst="rect">
            <a:avLst/>
          </a:prstGeom>
        </p:spPr>
        <p:txBody>
          <a:bodyPr wrap="square" anchor="b">
            <a:spAutoFit/>
          </a:bodyPr>
          <a:lstStyle/>
          <a:p>
            <a:pPr algn="r" eaLnBrk="0" fontAlgn="base" hangingPunct="0">
              <a:spcBef>
                <a:spcPct val="50000"/>
              </a:spcBef>
              <a:spcAft>
                <a:spcPct val="0"/>
              </a:spcAft>
              <a:defRPr/>
            </a:pPr>
            <a:r>
              <a:rPr lang="en-US" sz="2800" dirty="0">
                <a:effectLst>
                  <a:outerShdw blurRad="38100" dist="38100" dir="2700000" algn="tl">
                    <a:srgbClr val="000000">
                      <a:alpha val="43137"/>
                    </a:srgbClr>
                  </a:outerShdw>
                </a:effectLst>
                <a:latin typeface="+mj-lt"/>
                <a:ea typeface="+mj-ea"/>
                <a:cs typeface="+mj-cs"/>
              </a:rPr>
              <a:t>STUDIO</a:t>
            </a:r>
            <a:r>
              <a:rPr lang="en-US" sz="2800" dirty="0">
                <a:latin typeface="+mj-lt"/>
                <a:ea typeface="+mj-ea"/>
                <a:cs typeface="+mj-cs"/>
              </a:rPr>
              <a:t>: </a:t>
            </a:r>
            <a:r>
              <a:rPr lang="en-US" sz="2000" dirty="0">
                <a:latin typeface="+mj-lt"/>
                <a:ea typeface="+mj-ea"/>
                <a:cs typeface="+mj-cs"/>
              </a:rPr>
              <a:t>“</a:t>
            </a:r>
            <a:r>
              <a:rPr lang="en-US" sz="2000" dirty="0"/>
              <a:t>COMMERCIALIZZAZIONE DEGLI ACCUMULI DI ENERGIA IN EUROPA</a:t>
            </a:r>
            <a:r>
              <a:rPr lang="en-US" sz="2000" dirty="0">
                <a:latin typeface="+mj-lt"/>
                <a:ea typeface="+mj-ea"/>
                <a:cs typeface="+mj-cs"/>
              </a:rPr>
              <a:t>”</a:t>
            </a:r>
            <a:endParaRPr lang="en-US" sz="2400" dirty="0">
              <a:latin typeface="+mj-lt"/>
              <a:ea typeface="+mj-ea"/>
              <a:cs typeface="+mj-cs"/>
            </a:endParaRPr>
          </a:p>
        </p:txBody>
      </p:sp>
      <p:sp>
        <p:nvSpPr>
          <p:cNvPr id="6" name="Ovale 5"/>
          <p:cNvSpPr/>
          <p:nvPr/>
        </p:nvSpPr>
        <p:spPr>
          <a:xfrm>
            <a:off x="9048328" y="758250"/>
            <a:ext cx="3096344" cy="29373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3200" dirty="0">
                <a:solidFill>
                  <a:schemeClr val="tx1"/>
                </a:solidFill>
              </a:rPr>
              <a:t>I PRINCIPALI RISULTATI DELLO STUDIO </a:t>
            </a:r>
          </a:p>
        </p:txBody>
      </p:sp>
      <p:sp>
        <p:nvSpPr>
          <p:cNvPr id="7" name="Rettangolo 6"/>
          <p:cNvSpPr/>
          <p:nvPr/>
        </p:nvSpPr>
        <p:spPr>
          <a:xfrm>
            <a:off x="119336" y="764704"/>
            <a:ext cx="9048328" cy="846386"/>
          </a:xfrm>
          <a:prstGeom prst="rect">
            <a:avLst/>
          </a:prstGeom>
          <a:gradFill flip="none" rotWithShape="1">
            <a:gsLst>
              <a:gs pos="0">
                <a:schemeClr val="accent1">
                  <a:lumMod val="5000"/>
                  <a:lumOff val="95000"/>
                  <a:alpha val="68000"/>
                </a:schemeClr>
              </a:gs>
              <a:gs pos="0">
                <a:schemeClr val="accent1">
                  <a:lumMod val="45000"/>
                  <a:lumOff val="55000"/>
                </a:schemeClr>
              </a:gs>
              <a:gs pos="46000">
                <a:srgbClr val="92D050"/>
              </a:gs>
              <a:gs pos="88000">
                <a:srgbClr val="FFC000"/>
              </a:gs>
              <a:gs pos="65000">
                <a:srgbClr val="CCFF99"/>
              </a:gs>
            </a:gsLst>
            <a:lin ang="0" scaled="1"/>
            <a:tileRect/>
          </a:gradFill>
        </p:spPr>
        <p:txBody>
          <a:bodyPr wrap="square" tIns="0">
            <a:spAutoFit/>
          </a:bodyPr>
          <a:lstStyle/>
          <a:p>
            <a:r>
              <a:rPr lang="en-GB" sz="3200" dirty="0"/>
              <a:t>»</a:t>
            </a:r>
            <a:r>
              <a:rPr lang="en-GB" sz="2000" dirty="0"/>
              <a:t> </a:t>
            </a:r>
            <a:r>
              <a:rPr lang="en-GB" sz="2400" dirty="0"/>
              <a:t>1.  </a:t>
            </a:r>
            <a:r>
              <a:rPr lang="en-GB" sz="2000" dirty="0"/>
              <a:t>La </a:t>
            </a:r>
            <a:r>
              <a:rPr lang="en-GB" sz="2000" dirty="0" err="1"/>
              <a:t>domanda</a:t>
            </a:r>
            <a:r>
              <a:rPr lang="en-GB" sz="2000" dirty="0"/>
              <a:t> di </a:t>
            </a:r>
            <a:r>
              <a:rPr lang="en-GB" sz="2000" dirty="0" err="1"/>
              <a:t>sistemi</a:t>
            </a:r>
            <a:r>
              <a:rPr lang="en-GB" sz="2000" dirty="0"/>
              <a:t> power-to-power (P2P) con </a:t>
            </a:r>
            <a:r>
              <a:rPr lang="en-GB" sz="2000" dirty="0" err="1"/>
              <a:t>accumulo</a:t>
            </a:r>
            <a:r>
              <a:rPr lang="en-GB" sz="2000" dirty="0"/>
              <a:t> di </a:t>
            </a:r>
            <a:r>
              <a:rPr lang="en-GB" sz="2000" dirty="0" err="1"/>
              <a:t>energia</a:t>
            </a:r>
            <a:r>
              <a:rPr lang="en-GB" sz="2000" dirty="0"/>
              <a:t> per </a:t>
            </a:r>
            <a:r>
              <a:rPr lang="en-GB" sz="2000" dirty="0" err="1"/>
              <a:t>spostamento</a:t>
            </a:r>
            <a:r>
              <a:rPr lang="en-GB" sz="2000" dirty="0"/>
              <a:t> </a:t>
            </a:r>
            <a:r>
              <a:rPr lang="en-GB" sz="2000" dirty="0" err="1"/>
              <a:t>dei</a:t>
            </a:r>
            <a:r>
              <a:rPr lang="en-GB" sz="2000" dirty="0"/>
              <a:t> </a:t>
            </a:r>
            <a:r>
              <a:rPr lang="en-GB" sz="2000" dirty="0" err="1"/>
              <a:t>consumi</a:t>
            </a:r>
            <a:r>
              <a:rPr lang="en-GB" sz="2000" dirty="0"/>
              <a:t> </a:t>
            </a:r>
            <a:r>
              <a:rPr lang="en-GB" sz="2000" dirty="0" err="1"/>
              <a:t>nel</a:t>
            </a:r>
            <a:r>
              <a:rPr lang="en-GB" sz="2000" dirty="0"/>
              <a:t> tempo </a:t>
            </a:r>
            <a:r>
              <a:rPr lang="en-GB" sz="2000" dirty="0" err="1"/>
              <a:t>può</a:t>
            </a:r>
            <a:r>
              <a:rPr lang="en-GB" sz="2000" dirty="0"/>
              <a:t> </a:t>
            </a:r>
            <a:r>
              <a:rPr lang="en-GB" sz="2000" dirty="0" err="1"/>
              <a:t>aumentare</a:t>
            </a:r>
            <a:r>
              <a:rPr lang="en-GB" sz="2000" dirty="0"/>
              <a:t> </a:t>
            </a:r>
            <a:r>
              <a:rPr lang="en-GB" sz="2000" dirty="0" err="1"/>
              <a:t>fino</a:t>
            </a:r>
            <a:r>
              <a:rPr lang="en-GB" sz="2000" dirty="0"/>
              <a:t> a 10x </a:t>
            </a:r>
            <a:r>
              <a:rPr lang="en-GB" sz="2000" dirty="0" err="1"/>
              <a:t>entro</a:t>
            </a:r>
            <a:r>
              <a:rPr lang="en-GB" sz="2000" dirty="0"/>
              <a:t> </a:t>
            </a:r>
            <a:r>
              <a:rPr lang="en-GB" sz="2000" dirty="0" err="1"/>
              <a:t>il</a:t>
            </a:r>
            <a:r>
              <a:rPr lang="en-GB" sz="2000" dirty="0"/>
              <a:t> 2050</a:t>
            </a:r>
          </a:p>
        </p:txBody>
      </p:sp>
      <p:sp>
        <p:nvSpPr>
          <p:cNvPr id="8" name="Rettangolo 7"/>
          <p:cNvSpPr/>
          <p:nvPr/>
        </p:nvSpPr>
        <p:spPr>
          <a:xfrm>
            <a:off x="119336" y="1649194"/>
            <a:ext cx="9048328" cy="846386"/>
          </a:xfrm>
          <a:prstGeom prst="rect">
            <a:avLst/>
          </a:prstGeom>
          <a:gradFill flip="none" rotWithShape="1">
            <a:gsLst>
              <a:gs pos="0">
                <a:schemeClr val="accent1">
                  <a:lumMod val="5000"/>
                  <a:lumOff val="95000"/>
                  <a:alpha val="68000"/>
                </a:schemeClr>
              </a:gs>
              <a:gs pos="0">
                <a:schemeClr val="accent1">
                  <a:lumMod val="45000"/>
                  <a:lumOff val="55000"/>
                </a:schemeClr>
              </a:gs>
              <a:gs pos="46000">
                <a:srgbClr val="92D050"/>
              </a:gs>
              <a:gs pos="88000">
                <a:srgbClr val="FFC000"/>
              </a:gs>
              <a:gs pos="65000">
                <a:srgbClr val="CCFF99"/>
              </a:gs>
            </a:gsLst>
            <a:lin ang="0" scaled="1"/>
            <a:tileRect/>
          </a:gradFill>
        </p:spPr>
        <p:txBody>
          <a:bodyPr wrap="square" tIns="0">
            <a:spAutoFit/>
          </a:bodyPr>
          <a:lstStyle/>
          <a:p>
            <a:r>
              <a:rPr lang="en-GB" sz="3200" dirty="0"/>
              <a:t>»</a:t>
            </a:r>
            <a:r>
              <a:rPr lang="en-GB" sz="2000" dirty="0"/>
              <a:t> </a:t>
            </a:r>
            <a:r>
              <a:rPr lang="en-GB" sz="2400" dirty="0"/>
              <a:t>2.  </a:t>
            </a:r>
            <a:r>
              <a:rPr lang="en-GB" sz="2000" dirty="0"/>
              <a:t>La </a:t>
            </a:r>
            <a:r>
              <a:rPr lang="en-GB" sz="2000" dirty="0" err="1"/>
              <a:t>domanda</a:t>
            </a:r>
            <a:r>
              <a:rPr lang="en-GB" sz="2000" dirty="0"/>
              <a:t> di </a:t>
            </a:r>
            <a:r>
              <a:rPr lang="en-GB" sz="2000" dirty="0" err="1"/>
              <a:t>accumulo</a:t>
            </a:r>
            <a:r>
              <a:rPr lang="en-GB" sz="2000" dirty="0"/>
              <a:t> </a:t>
            </a:r>
            <a:r>
              <a:rPr lang="en-GB" sz="2000" dirty="0" err="1"/>
              <a:t>sarà</a:t>
            </a:r>
            <a:r>
              <a:rPr lang="en-GB" sz="2000" dirty="0"/>
              <a:t> la </a:t>
            </a:r>
            <a:r>
              <a:rPr lang="en-GB" sz="2000" dirty="0" err="1"/>
              <a:t>maggiore</a:t>
            </a:r>
            <a:r>
              <a:rPr lang="en-GB" sz="2000" dirty="0"/>
              <a:t> </a:t>
            </a:r>
            <a:r>
              <a:rPr lang="en-GB" sz="2000" dirty="0" err="1"/>
              <a:t>nei</a:t>
            </a:r>
            <a:r>
              <a:rPr lang="en-GB" sz="2000" dirty="0"/>
              <a:t> </a:t>
            </a:r>
            <a:r>
              <a:rPr lang="en-GB" sz="2000" dirty="0" err="1"/>
              <a:t>sistemi</a:t>
            </a:r>
            <a:r>
              <a:rPr lang="en-GB" sz="2000" dirty="0"/>
              <a:t> a Isola e </a:t>
            </a:r>
            <a:r>
              <a:rPr lang="en-GB" sz="2000" dirty="0" err="1"/>
              <a:t>minore</a:t>
            </a:r>
            <a:r>
              <a:rPr lang="en-GB" sz="2000" dirty="0"/>
              <a:t> </a:t>
            </a:r>
            <a:r>
              <a:rPr lang="en-GB" sz="2000" dirty="0" err="1"/>
              <a:t>nei</a:t>
            </a:r>
            <a:r>
              <a:rPr lang="en-GB" sz="2000" dirty="0"/>
              <a:t> </a:t>
            </a:r>
            <a:r>
              <a:rPr lang="en-GB" sz="2000" dirty="0" err="1"/>
              <a:t>paesi</a:t>
            </a:r>
            <a:r>
              <a:rPr lang="en-GB" sz="2000" dirty="0"/>
              <a:t> con </a:t>
            </a:r>
            <a:r>
              <a:rPr lang="en-GB" sz="2000" dirty="0" err="1"/>
              <a:t>grandi</a:t>
            </a:r>
            <a:r>
              <a:rPr lang="en-GB" sz="2000" dirty="0"/>
              <a:t> </a:t>
            </a:r>
            <a:r>
              <a:rPr lang="en-GB" sz="2000" dirty="0" err="1"/>
              <a:t>riserve</a:t>
            </a:r>
            <a:r>
              <a:rPr lang="en-GB" sz="2000" dirty="0"/>
              <a:t> </a:t>
            </a:r>
            <a:r>
              <a:rPr lang="en-GB" sz="2000" dirty="0" err="1"/>
              <a:t>idriche</a:t>
            </a:r>
            <a:endParaRPr lang="en-GB" sz="2000" dirty="0"/>
          </a:p>
        </p:txBody>
      </p:sp>
      <p:sp>
        <p:nvSpPr>
          <p:cNvPr id="9" name="Rettangolo 8"/>
          <p:cNvSpPr/>
          <p:nvPr/>
        </p:nvSpPr>
        <p:spPr>
          <a:xfrm>
            <a:off x="119336" y="2539497"/>
            <a:ext cx="9048328" cy="846386"/>
          </a:xfrm>
          <a:prstGeom prst="rect">
            <a:avLst/>
          </a:prstGeom>
          <a:gradFill flip="none" rotWithShape="1">
            <a:gsLst>
              <a:gs pos="0">
                <a:schemeClr val="accent1">
                  <a:lumMod val="5000"/>
                  <a:lumOff val="95000"/>
                  <a:alpha val="68000"/>
                </a:schemeClr>
              </a:gs>
              <a:gs pos="0">
                <a:schemeClr val="accent1">
                  <a:lumMod val="45000"/>
                  <a:lumOff val="55000"/>
                </a:schemeClr>
              </a:gs>
              <a:gs pos="46000">
                <a:srgbClr val="92D050"/>
              </a:gs>
              <a:gs pos="88000">
                <a:srgbClr val="FFC000"/>
              </a:gs>
              <a:gs pos="65000">
                <a:srgbClr val="CCFF99"/>
              </a:gs>
            </a:gsLst>
            <a:lin ang="0" scaled="1"/>
            <a:tileRect/>
          </a:gradFill>
        </p:spPr>
        <p:txBody>
          <a:bodyPr wrap="square" tIns="0">
            <a:spAutoFit/>
          </a:bodyPr>
          <a:lstStyle/>
          <a:p>
            <a:r>
              <a:rPr lang="en-GB" sz="3200" dirty="0"/>
              <a:t>»</a:t>
            </a:r>
            <a:r>
              <a:rPr lang="en-GB" sz="2000" dirty="0"/>
              <a:t> </a:t>
            </a:r>
            <a:r>
              <a:rPr lang="en-GB" sz="2400" dirty="0"/>
              <a:t>3.  </a:t>
            </a:r>
            <a:r>
              <a:rPr lang="en-GB" sz="2000" dirty="0"/>
              <a:t>Un backup da </a:t>
            </a:r>
            <a:r>
              <a:rPr lang="en-GB" sz="2000" dirty="0" err="1"/>
              <a:t>fonti</a:t>
            </a:r>
            <a:r>
              <a:rPr lang="en-GB" sz="2000" dirty="0"/>
              <a:t> </a:t>
            </a:r>
            <a:r>
              <a:rPr lang="en-GB" sz="2000" dirty="0" err="1"/>
              <a:t>fossili</a:t>
            </a:r>
            <a:r>
              <a:rPr lang="en-GB" sz="2000" dirty="0"/>
              <a:t> </a:t>
            </a:r>
            <a:r>
              <a:rPr lang="en-GB" sz="2000" dirty="0" err="1"/>
              <a:t>sarà</a:t>
            </a:r>
            <a:r>
              <a:rPr lang="en-GB" sz="2000" dirty="0"/>
              <a:t> </a:t>
            </a:r>
            <a:r>
              <a:rPr lang="en-GB" sz="2000" dirty="0" err="1"/>
              <a:t>necessario</a:t>
            </a:r>
            <a:r>
              <a:rPr lang="en-GB" sz="2000" dirty="0"/>
              <a:t> con un </a:t>
            </a:r>
            <a:r>
              <a:rPr lang="en-GB" sz="2000" dirty="0" err="1"/>
              <a:t>eccesso</a:t>
            </a:r>
            <a:r>
              <a:rPr lang="en-GB" sz="2000" dirty="0"/>
              <a:t> di </a:t>
            </a:r>
            <a:r>
              <a:rPr lang="en-GB" sz="2000" dirty="0" err="1"/>
              <a:t>produzione</a:t>
            </a:r>
            <a:r>
              <a:rPr lang="en-GB" sz="2000" dirty="0"/>
              <a:t> </a:t>
            </a:r>
            <a:r>
              <a:rPr lang="en-GB" sz="2000" dirty="0" err="1"/>
              <a:t>anche</a:t>
            </a:r>
            <a:r>
              <a:rPr lang="en-GB" sz="2000" dirty="0"/>
              <a:t> con 10x </a:t>
            </a:r>
            <a:r>
              <a:rPr lang="en-GB" sz="2000" dirty="0" err="1"/>
              <a:t>degli</a:t>
            </a:r>
            <a:r>
              <a:rPr lang="en-GB" sz="2000" dirty="0"/>
              <a:t> </a:t>
            </a:r>
            <a:r>
              <a:rPr lang="en-GB" sz="2000" dirty="0" err="1"/>
              <a:t>attuale</a:t>
            </a:r>
            <a:r>
              <a:rPr lang="en-GB" sz="2000" dirty="0"/>
              <a:t> </a:t>
            </a:r>
            <a:r>
              <a:rPr lang="en-GB" sz="2000" dirty="0" err="1"/>
              <a:t>sistemi</a:t>
            </a:r>
            <a:r>
              <a:rPr lang="en-GB" sz="2000" dirty="0"/>
              <a:t> P2P</a:t>
            </a:r>
          </a:p>
        </p:txBody>
      </p:sp>
      <p:sp>
        <p:nvSpPr>
          <p:cNvPr id="10" name="Rettangolo 9"/>
          <p:cNvSpPr/>
          <p:nvPr/>
        </p:nvSpPr>
        <p:spPr>
          <a:xfrm>
            <a:off x="119336" y="3425319"/>
            <a:ext cx="9048328" cy="1461939"/>
          </a:xfrm>
          <a:prstGeom prst="rect">
            <a:avLst/>
          </a:prstGeom>
          <a:gradFill flip="none" rotWithShape="1">
            <a:gsLst>
              <a:gs pos="0">
                <a:schemeClr val="accent1">
                  <a:lumMod val="5000"/>
                  <a:lumOff val="95000"/>
                  <a:alpha val="68000"/>
                </a:schemeClr>
              </a:gs>
              <a:gs pos="0">
                <a:schemeClr val="accent1">
                  <a:lumMod val="45000"/>
                  <a:lumOff val="55000"/>
                </a:schemeClr>
              </a:gs>
              <a:gs pos="46000">
                <a:srgbClr val="92D050"/>
              </a:gs>
              <a:gs pos="88000">
                <a:srgbClr val="FFC000"/>
              </a:gs>
              <a:gs pos="65000">
                <a:srgbClr val="CCFF99"/>
              </a:gs>
            </a:gsLst>
            <a:lin ang="0" scaled="1"/>
            <a:tileRect/>
          </a:gradFill>
        </p:spPr>
        <p:txBody>
          <a:bodyPr wrap="square" tIns="0">
            <a:spAutoFit/>
          </a:bodyPr>
          <a:lstStyle/>
          <a:p>
            <a:r>
              <a:rPr lang="en-GB" sz="3200" dirty="0"/>
              <a:t>»</a:t>
            </a:r>
            <a:r>
              <a:rPr lang="en-GB" sz="2000" dirty="0"/>
              <a:t> </a:t>
            </a:r>
            <a:r>
              <a:rPr lang="en-GB" sz="2400" dirty="0"/>
              <a:t>4.  </a:t>
            </a:r>
            <a:r>
              <a:rPr lang="en-GB" sz="2000" dirty="0" err="1"/>
              <a:t>Conversione</a:t>
            </a:r>
            <a:r>
              <a:rPr lang="en-GB" sz="2000" dirty="0"/>
              <a:t> e </a:t>
            </a:r>
            <a:r>
              <a:rPr lang="en-GB" sz="2000" dirty="0" err="1"/>
              <a:t>accumulo</a:t>
            </a:r>
            <a:r>
              <a:rPr lang="en-GB" sz="2000" dirty="0"/>
              <a:t> </a:t>
            </a:r>
            <a:r>
              <a:rPr lang="en-GB" sz="2000" dirty="0" err="1"/>
              <a:t>su</a:t>
            </a:r>
            <a:r>
              <a:rPr lang="en-GB" sz="2000" dirty="0"/>
              <a:t> </a:t>
            </a:r>
            <a:r>
              <a:rPr lang="en-GB" sz="2000" dirty="0" err="1"/>
              <a:t>energia</a:t>
            </a:r>
            <a:r>
              <a:rPr lang="en-GB" sz="2000" dirty="0"/>
              <a:t> </a:t>
            </a:r>
            <a:r>
              <a:rPr lang="en-GB" sz="2000" dirty="0" err="1"/>
              <a:t>termica</a:t>
            </a:r>
            <a:r>
              <a:rPr lang="en-GB" sz="2000" dirty="0"/>
              <a:t> </a:t>
            </a:r>
            <a:r>
              <a:rPr lang="en-GB" sz="2000" dirty="0" err="1"/>
              <a:t>può</a:t>
            </a:r>
            <a:r>
              <a:rPr lang="en-GB" sz="2000" dirty="0"/>
              <a:t> </a:t>
            </a:r>
            <a:r>
              <a:rPr lang="en-GB" sz="2000" dirty="0" err="1"/>
              <a:t>ridurre</a:t>
            </a:r>
            <a:r>
              <a:rPr lang="en-GB" sz="2000" dirty="0"/>
              <a:t> la </a:t>
            </a:r>
            <a:r>
              <a:rPr lang="en-GB" sz="2000" dirty="0" err="1"/>
              <a:t>produzione</a:t>
            </a:r>
            <a:r>
              <a:rPr lang="en-GB" sz="2000" dirty="0"/>
              <a:t> </a:t>
            </a:r>
            <a:r>
              <a:rPr lang="en-GB" sz="2000" dirty="0" err="1"/>
              <a:t>fossile</a:t>
            </a:r>
            <a:r>
              <a:rPr lang="en-GB" sz="2000" dirty="0"/>
              <a:t>, ma </a:t>
            </a:r>
            <a:r>
              <a:rPr lang="en-GB" sz="2000" dirty="0" err="1"/>
              <a:t>manterrà</a:t>
            </a:r>
            <a:r>
              <a:rPr lang="en-GB" sz="2000" dirty="0"/>
              <a:t> </a:t>
            </a:r>
            <a:r>
              <a:rPr lang="en-GB" sz="2000" dirty="0" err="1"/>
              <a:t>l’eccesso</a:t>
            </a:r>
            <a:r>
              <a:rPr lang="en-GB" sz="2000" dirty="0"/>
              <a:t> di </a:t>
            </a:r>
            <a:r>
              <a:rPr lang="en-GB" sz="2000" dirty="0" err="1"/>
              <a:t>energia</a:t>
            </a:r>
            <a:r>
              <a:rPr lang="en-GB" sz="2000" dirty="0"/>
              <a:t>. La </a:t>
            </a:r>
            <a:r>
              <a:rPr lang="en-GB" sz="2000" dirty="0" err="1"/>
              <a:t>conversione</a:t>
            </a:r>
            <a:r>
              <a:rPr lang="en-GB" sz="2000" dirty="0"/>
              <a:t> </a:t>
            </a:r>
            <a:r>
              <a:rPr lang="en-GB" sz="2000" dirty="0" err="1"/>
              <a:t>su</a:t>
            </a:r>
            <a:r>
              <a:rPr lang="en-GB" sz="2000" dirty="0"/>
              <a:t> </a:t>
            </a:r>
            <a:r>
              <a:rPr lang="en-GB" sz="2000" dirty="0" err="1"/>
              <a:t>idrogeno</a:t>
            </a:r>
            <a:r>
              <a:rPr lang="en-GB" sz="2000" dirty="0"/>
              <a:t> per </a:t>
            </a:r>
            <a:r>
              <a:rPr lang="en-GB" sz="2000" dirty="0" err="1"/>
              <a:t>altro</a:t>
            </a:r>
            <a:r>
              <a:rPr lang="en-GB" sz="2000" dirty="0"/>
              <a:t> </a:t>
            </a:r>
            <a:r>
              <a:rPr lang="en-GB" sz="2000" dirty="0" err="1"/>
              <a:t>utilizzo</a:t>
            </a:r>
            <a:r>
              <a:rPr lang="en-GB" sz="2000" dirty="0"/>
              <a:t> </a:t>
            </a:r>
            <a:r>
              <a:rPr lang="en-GB" sz="2000" dirty="0" err="1"/>
              <a:t>fuori</a:t>
            </a:r>
            <a:r>
              <a:rPr lang="en-GB" sz="2000" dirty="0"/>
              <a:t> dal </a:t>
            </a:r>
            <a:r>
              <a:rPr lang="en-GB" sz="2000" dirty="0" err="1"/>
              <a:t>settore</a:t>
            </a:r>
            <a:r>
              <a:rPr lang="en-GB" sz="2000" dirty="0"/>
              <a:t> </a:t>
            </a:r>
            <a:r>
              <a:rPr lang="en-GB" sz="2000" dirty="0" err="1"/>
              <a:t>elettrico</a:t>
            </a:r>
            <a:r>
              <a:rPr lang="en-GB" sz="2000" dirty="0"/>
              <a:t> </a:t>
            </a:r>
            <a:r>
              <a:rPr lang="en-GB" sz="2000" dirty="0" err="1"/>
              <a:t>può</a:t>
            </a:r>
            <a:r>
              <a:rPr lang="en-GB" sz="2000" dirty="0"/>
              <a:t> </a:t>
            </a:r>
            <a:r>
              <a:rPr lang="en-GB" sz="2000" dirty="0" err="1"/>
              <a:t>ridurre</a:t>
            </a:r>
            <a:r>
              <a:rPr lang="en-GB" sz="2000" dirty="0"/>
              <a:t> </a:t>
            </a:r>
            <a:r>
              <a:rPr lang="en-GB" sz="2000" dirty="0" err="1"/>
              <a:t>l’eccesso</a:t>
            </a:r>
            <a:r>
              <a:rPr lang="en-GB" sz="2000" dirty="0"/>
              <a:t> di </a:t>
            </a:r>
            <a:r>
              <a:rPr lang="en-GB" sz="2000" dirty="0" err="1"/>
              <a:t>energia</a:t>
            </a:r>
            <a:r>
              <a:rPr lang="en-GB" sz="2000" dirty="0"/>
              <a:t>, ma non </a:t>
            </a:r>
            <a:r>
              <a:rPr lang="en-GB" sz="2000" dirty="0" err="1"/>
              <a:t>annullare</a:t>
            </a:r>
            <a:r>
              <a:rPr lang="en-GB" sz="2000" dirty="0"/>
              <a:t> la </a:t>
            </a:r>
            <a:r>
              <a:rPr lang="en-GB" sz="2000" dirty="0" err="1"/>
              <a:t>produzione</a:t>
            </a:r>
            <a:r>
              <a:rPr lang="en-GB" sz="2000" dirty="0"/>
              <a:t> </a:t>
            </a:r>
            <a:r>
              <a:rPr lang="en-GB" sz="2000" dirty="0" err="1"/>
              <a:t>fossile</a:t>
            </a:r>
            <a:endParaRPr lang="en-GB" sz="2000" dirty="0"/>
          </a:p>
        </p:txBody>
      </p:sp>
      <p:sp>
        <p:nvSpPr>
          <p:cNvPr id="11" name="Rettangolo 10"/>
          <p:cNvSpPr/>
          <p:nvPr/>
        </p:nvSpPr>
        <p:spPr>
          <a:xfrm>
            <a:off x="119336" y="4931175"/>
            <a:ext cx="9048328" cy="846386"/>
          </a:xfrm>
          <a:prstGeom prst="rect">
            <a:avLst/>
          </a:prstGeom>
          <a:gradFill flip="none" rotWithShape="1">
            <a:gsLst>
              <a:gs pos="0">
                <a:schemeClr val="accent1">
                  <a:lumMod val="5000"/>
                  <a:lumOff val="95000"/>
                  <a:alpha val="68000"/>
                </a:schemeClr>
              </a:gs>
              <a:gs pos="0">
                <a:schemeClr val="accent1">
                  <a:lumMod val="45000"/>
                  <a:lumOff val="55000"/>
                </a:schemeClr>
              </a:gs>
              <a:gs pos="46000">
                <a:srgbClr val="92D050"/>
              </a:gs>
              <a:gs pos="88000">
                <a:srgbClr val="FFC000"/>
              </a:gs>
              <a:gs pos="65000">
                <a:srgbClr val="CCFF99"/>
              </a:gs>
            </a:gsLst>
            <a:lin ang="0" scaled="1"/>
            <a:tileRect/>
          </a:gradFill>
        </p:spPr>
        <p:txBody>
          <a:bodyPr wrap="square" tIns="0">
            <a:spAutoFit/>
          </a:bodyPr>
          <a:lstStyle/>
          <a:p>
            <a:r>
              <a:rPr lang="en-GB" sz="3200" dirty="0"/>
              <a:t>»</a:t>
            </a:r>
            <a:r>
              <a:rPr lang="en-GB" sz="2000" dirty="0"/>
              <a:t> </a:t>
            </a:r>
            <a:r>
              <a:rPr lang="en-GB" sz="2400" dirty="0"/>
              <a:t>5.  </a:t>
            </a:r>
            <a:r>
              <a:rPr lang="en-GB" sz="2000" dirty="0" err="1"/>
              <a:t>Soluzioni</a:t>
            </a:r>
            <a:r>
              <a:rPr lang="en-GB" sz="2000" dirty="0"/>
              <a:t> </a:t>
            </a:r>
            <a:r>
              <a:rPr lang="en-GB" sz="2000" dirty="0" err="1"/>
              <a:t>commercialmente</a:t>
            </a:r>
            <a:r>
              <a:rPr lang="en-GB" sz="2000" dirty="0"/>
              <a:t> </a:t>
            </a:r>
            <a:r>
              <a:rPr lang="en-GB" sz="2000" dirty="0" err="1"/>
              <a:t>sostenibili</a:t>
            </a:r>
            <a:r>
              <a:rPr lang="en-GB" sz="2000" dirty="0"/>
              <a:t> di </a:t>
            </a:r>
            <a:r>
              <a:rPr lang="en-GB" sz="2000" dirty="0" err="1"/>
              <a:t>accumulo</a:t>
            </a:r>
            <a:r>
              <a:rPr lang="en-GB" sz="2000" dirty="0"/>
              <a:t> </a:t>
            </a:r>
            <a:r>
              <a:rPr lang="en-GB" sz="2000" dirty="0" err="1"/>
              <a:t>saranno</a:t>
            </a:r>
            <a:r>
              <a:rPr lang="en-GB" sz="2000" dirty="0"/>
              <a:t> </a:t>
            </a:r>
            <a:r>
              <a:rPr lang="en-GB" sz="2000" dirty="0" err="1"/>
              <a:t>disponibili</a:t>
            </a:r>
            <a:r>
              <a:rPr lang="en-GB" sz="2000" dirty="0"/>
              <a:t> </a:t>
            </a:r>
            <a:r>
              <a:rPr lang="en-GB" sz="2000" dirty="0" err="1"/>
              <a:t>nel</a:t>
            </a:r>
            <a:r>
              <a:rPr lang="en-GB" sz="2000" dirty="0"/>
              <a:t> breve </a:t>
            </a:r>
            <a:r>
              <a:rPr lang="en-GB" sz="2000" dirty="0" err="1"/>
              <a:t>periodo</a:t>
            </a:r>
            <a:endParaRPr lang="en-GB" sz="2000" dirty="0"/>
          </a:p>
        </p:txBody>
      </p:sp>
      <p:sp>
        <p:nvSpPr>
          <p:cNvPr id="12" name="Rettangolo 11"/>
          <p:cNvSpPr/>
          <p:nvPr/>
        </p:nvSpPr>
        <p:spPr>
          <a:xfrm>
            <a:off x="119336" y="5821478"/>
            <a:ext cx="9048328" cy="538609"/>
          </a:xfrm>
          <a:prstGeom prst="rect">
            <a:avLst/>
          </a:prstGeom>
          <a:gradFill flip="none" rotWithShape="1">
            <a:gsLst>
              <a:gs pos="0">
                <a:schemeClr val="accent1">
                  <a:lumMod val="5000"/>
                  <a:lumOff val="95000"/>
                  <a:alpha val="68000"/>
                </a:schemeClr>
              </a:gs>
              <a:gs pos="0">
                <a:schemeClr val="accent1">
                  <a:lumMod val="45000"/>
                  <a:lumOff val="55000"/>
                </a:schemeClr>
              </a:gs>
              <a:gs pos="46000">
                <a:srgbClr val="92D050"/>
              </a:gs>
              <a:gs pos="88000">
                <a:srgbClr val="FFC000"/>
              </a:gs>
              <a:gs pos="65000">
                <a:srgbClr val="CCFF99"/>
              </a:gs>
            </a:gsLst>
            <a:lin ang="0" scaled="1"/>
            <a:tileRect/>
          </a:gradFill>
        </p:spPr>
        <p:txBody>
          <a:bodyPr wrap="square" tIns="0">
            <a:spAutoFit/>
          </a:bodyPr>
          <a:lstStyle/>
          <a:p>
            <a:r>
              <a:rPr lang="en-GB" sz="3200" dirty="0"/>
              <a:t>»</a:t>
            </a:r>
            <a:r>
              <a:rPr lang="en-GB" sz="2000" dirty="0"/>
              <a:t> </a:t>
            </a:r>
            <a:r>
              <a:rPr lang="en-GB" sz="2400" dirty="0"/>
              <a:t>6.  </a:t>
            </a:r>
            <a:r>
              <a:rPr lang="en-GB" sz="2000" dirty="0" err="1"/>
              <a:t>Cambiamenti</a:t>
            </a:r>
            <a:r>
              <a:rPr lang="en-GB" sz="2000" dirty="0"/>
              <a:t> </a:t>
            </a:r>
            <a:r>
              <a:rPr lang="en-GB" sz="2000" dirty="0" err="1"/>
              <a:t>normativi</a:t>
            </a:r>
            <a:r>
              <a:rPr lang="en-GB" sz="2000" dirty="0"/>
              <a:t> </a:t>
            </a:r>
            <a:r>
              <a:rPr lang="en-GB" sz="2000" dirty="0" err="1"/>
              <a:t>saranno</a:t>
            </a:r>
            <a:r>
              <a:rPr lang="en-GB" sz="2000" dirty="0"/>
              <a:t> la </a:t>
            </a:r>
            <a:r>
              <a:rPr lang="en-GB" sz="2000" dirty="0" err="1"/>
              <a:t>chiave</a:t>
            </a:r>
            <a:r>
              <a:rPr lang="en-GB" sz="2000" dirty="0"/>
              <a:t> per </a:t>
            </a:r>
            <a:r>
              <a:rPr lang="en-GB" sz="2000" dirty="0" err="1"/>
              <a:t>il</a:t>
            </a:r>
            <a:r>
              <a:rPr lang="en-GB" sz="2000" dirty="0"/>
              <a:t> business </a:t>
            </a:r>
            <a:r>
              <a:rPr lang="en-GB" sz="2000" dirty="0" err="1"/>
              <a:t>sugli</a:t>
            </a:r>
            <a:r>
              <a:rPr lang="en-GB" sz="2000" dirty="0"/>
              <a:t> </a:t>
            </a:r>
            <a:r>
              <a:rPr lang="en-GB" sz="2000" dirty="0" err="1"/>
              <a:t>accumuli</a:t>
            </a:r>
            <a:endParaRPr lang="en-GB" sz="2000" dirty="0"/>
          </a:p>
        </p:txBody>
      </p:sp>
    </p:spTree>
    <p:extLst>
      <p:ext uri="{BB962C8B-B14F-4D97-AF65-F5344CB8AC3E}">
        <p14:creationId xmlns:p14="http://schemas.microsoft.com/office/powerpoint/2010/main" val="4099242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09700" y="1203994"/>
            <a:ext cx="8170575" cy="5429073"/>
          </a:xfrm>
          <a:prstGeom prst="rect">
            <a:avLst/>
          </a:prstGeom>
        </p:spPr>
      </p:pic>
      <p:sp>
        <p:nvSpPr>
          <p:cNvPr id="3" name="Rettangolo 1"/>
          <p:cNvSpPr/>
          <p:nvPr/>
        </p:nvSpPr>
        <p:spPr>
          <a:xfrm>
            <a:off x="3359696" y="184666"/>
            <a:ext cx="8832304" cy="523220"/>
          </a:xfrm>
          <a:prstGeom prst="rect">
            <a:avLst/>
          </a:prstGeom>
        </p:spPr>
        <p:txBody>
          <a:bodyPr wrap="square" anchor="b">
            <a:spAutoFit/>
          </a:bodyPr>
          <a:lstStyle/>
          <a:p>
            <a:pPr algn="r" eaLnBrk="0" fontAlgn="base" hangingPunct="0">
              <a:spcBef>
                <a:spcPct val="50000"/>
              </a:spcBef>
              <a:spcAft>
                <a:spcPct val="0"/>
              </a:spcAft>
              <a:defRPr/>
            </a:pPr>
            <a:r>
              <a:rPr lang="en-US" sz="2800" dirty="0">
                <a:latin typeface="+mj-lt"/>
                <a:ea typeface="+mj-ea"/>
                <a:cs typeface="+mj-cs"/>
              </a:rPr>
              <a:t>QUALI APPLICAZIONI PER IL PROSSIMO FUTURO?</a:t>
            </a:r>
            <a:endParaRPr lang="en-US" sz="2400" dirty="0">
              <a:latin typeface="+mj-lt"/>
              <a:ea typeface="+mj-ea"/>
              <a:cs typeface="+mj-cs"/>
            </a:endParaRPr>
          </a:p>
        </p:txBody>
      </p:sp>
      <p:sp>
        <p:nvSpPr>
          <p:cNvPr id="7" name="Rettangolo 6"/>
          <p:cNvSpPr/>
          <p:nvPr/>
        </p:nvSpPr>
        <p:spPr>
          <a:xfrm>
            <a:off x="403786" y="707886"/>
            <a:ext cx="8952656" cy="523220"/>
          </a:xfrm>
          <a:prstGeom prst="rect">
            <a:avLst/>
          </a:prstGeom>
        </p:spPr>
        <p:txBody>
          <a:bodyPr wrap="square">
            <a:spAutoFit/>
          </a:bodyPr>
          <a:lstStyle/>
          <a:p>
            <a:r>
              <a:rPr lang="en-GB" sz="1400" dirty="0"/>
              <a:t>FONTE: Commercialization of Energy Storage in Europe, March 2015 </a:t>
            </a:r>
            <a:r>
              <a:rPr lang="en-GB" sz="1400" dirty="0">
                <a:hlinkClick r:id="rId3"/>
              </a:rPr>
              <a:t>http://www.fch.europa.eu/sites/default/files/CommercializationofEnergyStorageFinal_3.pdf</a:t>
            </a:r>
            <a:r>
              <a:rPr lang="en-GB" sz="1400" dirty="0"/>
              <a:t> </a:t>
            </a:r>
          </a:p>
        </p:txBody>
      </p:sp>
      <p:sp>
        <p:nvSpPr>
          <p:cNvPr id="8" name="Rettangolo 7"/>
          <p:cNvSpPr/>
          <p:nvPr/>
        </p:nvSpPr>
        <p:spPr>
          <a:xfrm>
            <a:off x="8184232" y="6453336"/>
            <a:ext cx="396043" cy="157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tangolo 8"/>
          <p:cNvSpPr/>
          <p:nvPr/>
        </p:nvSpPr>
        <p:spPr>
          <a:xfrm>
            <a:off x="9480376" y="1203994"/>
            <a:ext cx="216024" cy="20878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p:cNvSpPr/>
          <p:nvPr/>
        </p:nvSpPr>
        <p:spPr>
          <a:xfrm>
            <a:off x="9697138" y="1123719"/>
            <a:ext cx="652743" cy="369332"/>
          </a:xfrm>
          <a:prstGeom prst="rect">
            <a:avLst/>
          </a:prstGeom>
        </p:spPr>
        <p:txBody>
          <a:bodyPr wrap="none">
            <a:spAutoFit/>
          </a:bodyPr>
          <a:lstStyle/>
          <a:p>
            <a:r>
              <a:rPr lang="en-GB" b="1" dirty="0"/>
              <a:t>2014</a:t>
            </a:r>
            <a:endParaRPr lang="en-GB" dirty="0"/>
          </a:p>
        </p:txBody>
      </p:sp>
      <p:sp>
        <p:nvSpPr>
          <p:cNvPr id="11" name="Rettangolo 10"/>
          <p:cNvSpPr/>
          <p:nvPr/>
        </p:nvSpPr>
        <p:spPr>
          <a:xfrm>
            <a:off x="9480376" y="1573326"/>
            <a:ext cx="216024" cy="20878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ttangolo 11"/>
          <p:cNvSpPr/>
          <p:nvPr/>
        </p:nvSpPr>
        <p:spPr>
          <a:xfrm>
            <a:off x="9697138" y="1493051"/>
            <a:ext cx="652743" cy="369332"/>
          </a:xfrm>
          <a:prstGeom prst="rect">
            <a:avLst/>
          </a:prstGeom>
        </p:spPr>
        <p:txBody>
          <a:bodyPr wrap="none">
            <a:spAutoFit/>
          </a:bodyPr>
          <a:lstStyle/>
          <a:p>
            <a:r>
              <a:rPr lang="en-GB" b="1" dirty="0"/>
              <a:t>2030</a:t>
            </a:r>
            <a:endParaRPr lang="en-GB" dirty="0"/>
          </a:p>
        </p:txBody>
      </p:sp>
      <p:sp>
        <p:nvSpPr>
          <p:cNvPr id="13" name="Rettangolo 12"/>
          <p:cNvSpPr/>
          <p:nvPr/>
        </p:nvSpPr>
        <p:spPr>
          <a:xfrm>
            <a:off x="1271464" y="1467293"/>
            <a:ext cx="3168352" cy="593555"/>
          </a:xfrm>
          <a:prstGeom prst="rect">
            <a:avLst/>
          </a:prstGeom>
          <a:solidFill>
            <a:srgbClr val="BCE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2">
                    <a:lumMod val="75000"/>
                  </a:schemeClr>
                </a:solidFill>
              </a:rPr>
              <a:t>Accumulo P2P usato per spostamento energia [nel giorno]</a:t>
            </a:r>
          </a:p>
        </p:txBody>
      </p:sp>
      <p:sp>
        <p:nvSpPr>
          <p:cNvPr id="14" name="Rettangolo 13"/>
          <p:cNvSpPr/>
          <p:nvPr/>
        </p:nvSpPr>
        <p:spPr>
          <a:xfrm>
            <a:off x="1271464" y="2115365"/>
            <a:ext cx="3168352" cy="593555"/>
          </a:xfrm>
          <a:prstGeom prst="rect">
            <a:avLst/>
          </a:prstGeom>
          <a:solidFill>
            <a:srgbClr val="BCE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2">
                    <a:lumMod val="75000"/>
                  </a:schemeClr>
                </a:solidFill>
              </a:rPr>
              <a:t>Accumulo P2P come riserva secondaria della rete</a:t>
            </a:r>
          </a:p>
        </p:txBody>
      </p:sp>
      <p:sp>
        <p:nvSpPr>
          <p:cNvPr id="15" name="Rettangolo 14"/>
          <p:cNvSpPr/>
          <p:nvPr/>
        </p:nvSpPr>
        <p:spPr>
          <a:xfrm>
            <a:off x="1271464" y="2761017"/>
            <a:ext cx="3168352" cy="593555"/>
          </a:xfrm>
          <a:prstGeom prst="rect">
            <a:avLst/>
          </a:prstGeom>
          <a:solidFill>
            <a:srgbClr val="BCE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2">
                    <a:lumMod val="75000"/>
                  </a:schemeClr>
                </a:solidFill>
              </a:rPr>
              <a:t>Accumulo P2P per gestione energia linee T&amp;D</a:t>
            </a:r>
          </a:p>
        </p:txBody>
      </p:sp>
      <p:sp>
        <p:nvSpPr>
          <p:cNvPr id="16" name="Rettangolo 15"/>
          <p:cNvSpPr/>
          <p:nvPr/>
        </p:nvSpPr>
        <p:spPr>
          <a:xfrm>
            <a:off x="1271464" y="3403318"/>
            <a:ext cx="3168352" cy="593555"/>
          </a:xfrm>
          <a:prstGeom prst="rect">
            <a:avLst/>
          </a:prstGeom>
          <a:solidFill>
            <a:srgbClr val="BCE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2">
                    <a:lumMod val="75000"/>
                  </a:schemeClr>
                </a:solidFill>
              </a:rPr>
              <a:t>Accumulo P2P per ridurre «</a:t>
            </a:r>
            <a:r>
              <a:rPr lang="it-IT" sz="1600" b="1" i="1" dirty="0">
                <a:solidFill>
                  <a:schemeClr val="tx2">
                    <a:lumMod val="75000"/>
                  </a:schemeClr>
                </a:solidFill>
              </a:rPr>
              <a:t>curtailment</a:t>
            </a:r>
            <a:r>
              <a:rPr lang="it-IT" sz="1600" b="1" dirty="0">
                <a:solidFill>
                  <a:schemeClr val="tx2">
                    <a:lumMod val="75000"/>
                  </a:schemeClr>
                </a:solidFill>
              </a:rPr>
              <a:t>» energia eolica</a:t>
            </a:r>
          </a:p>
        </p:txBody>
      </p:sp>
      <p:sp>
        <p:nvSpPr>
          <p:cNvPr id="17" name="Rettangolo 16"/>
          <p:cNvSpPr/>
          <p:nvPr/>
        </p:nvSpPr>
        <p:spPr>
          <a:xfrm>
            <a:off x="1267385" y="4045619"/>
            <a:ext cx="3168352" cy="593555"/>
          </a:xfrm>
          <a:prstGeom prst="rect">
            <a:avLst/>
          </a:prstGeom>
          <a:solidFill>
            <a:srgbClr val="BCE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2">
                    <a:lumMod val="75000"/>
                  </a:schemeClr>
                </a:solidFill>
              </a:rPr>
              <a:t>Accumulo P2P per valorizzare produzione parchi eolici</a:t>
            </a:r>
          </a:p>
        </p:txBody>
      </p:sp>
      <p:sp>
        <p:nvSpPr>
          <p:cNvPr id="18" name="Rettangolo 17"/>
          <p:cNvSpPr/>
          <p:nvPr/>
        </p:nvSpPr>
        <p:spPr>
          <a:xfrm>
            <a:off x="1266679" y="4687920"/>
            <a:ext cx="3168352" cy="593555"/>
          </a:xfrm>
          <a:prstGeom prst="rect">
            <a:avLst/>
          </a:prstGeom>
          <a:solidFill>
            <a:srgbClr val="BCE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2">
                    <a:lumMod val="75000"/>
                  </a:schemeClr>
                </a:solidFill>
              </a:rPr>
              <a:t>Accumulo P2P integrato con PV residenziale</a:t>
            </a:r>
          </a:p>
        </p:txBody>
      </p:sp>
      <p:sp>
        <p:nvSpPr>
          <p:cNvPr id="19" name="Rettangolo 18"/>
          <p:cNvSpPr/>
          <p:nvPr/>
        </p:nvSpPr>
        <p:spPr>
          <a:xfrm>
            <a:off x="1266679" y="5330221"/>
            <a:ext cx="3168352" cy="593555"/>
          </a:xfrm>
          <a:prstGeom prst="rect">
            <a:avLst/>
          </a:prstGeom>
          <a:solidFill>
            <a:srgbClr val="BCE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2">
                    <a:lumMod val="75000"/>
                  </a:schemeClr>
                </a:solidFill>
              </a:rPr>
              <a:t>Elettrolizzatore per conversione di elettricità in idrogeno</a:t>
            </a:r>
          </a:p>
        </p:txBody>
      </p:sp>
    </p:spTree>
    <p:extLst>
      <p:ext uri="{BB962C8B-B14F-4D97-AF65-F5344CB8AC3E}">
        <p14:creationId xmlns:p14="http://schemas.microsoft.com/office/powerpoint/2010/main" val="324281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295800" y="0"/>
            <a:ext cx="7560840"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3200" dirty="0">
                <a:solidFill>
                  <a:schemeClr val="tx1"/>
                </a:solidFill>
              </a:rPr>
              <a:t>CONCLUSIONI GENERALI</a:t>
            </a:r>
          </a:p>
        </p:txBody>
      </p:sp>
      <p:sp>
        <p:nvSpPr>
          <p:cNvPr id="4" name="Rettangolo 3"/>
          <p:cNvSpPr/>
          <p:nvPr/>
        </p:nvSpPr>
        <p:spPr>
          <a:xfrm>
            <a:off x="1926941" y="1416019"/>
            <a:ext cx="3132348" cy="1741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solidFill>
                  <a:schemeClr val="tx1"/>
                </a:solidFill>
                <a:effectLst>
                  <a:outerShdw blurRad="38100" dist="38100" dir="2700000" algn="tl">
                    <a:srgbClr val="000000">
                      <a:alpha val="43137"/>
                    </a:srgbClr>
                  </a:outerShdw>
                </a:effectLst>
              </a:rPr>
              <a:t>Fino a che punto l’accumulo sarà in grado di aiutare l’integrazione di energie rinnovabili nell’orizzonte 2030 – 50?</a:t>
            </a:r>
          </a:p>
        </p:txBody>
      </p:sp>
      <p:sp>
        <p:nvSpPr>
          <p:cNvPr id="5" name="Rettangolo 4"/>
          <p:cNvSpPr/>
          <p:nvPr/>
        </p:nvSpPr>
        <p:spPr>
          <a:xfrm>
            <a:off x="509565" y="1122408"/>
            <a:ext cx="1301959" cy="1323439"/>
          </a:xfrm>
          <a:prstGeom prst="rect">
            <a:avLst/>
          </a:prstGeom>
          <a:solidFill>
            <a:schemeClr val="bg1"/>
          </a:solidFill>
        </p:spPr>
        <p:txBody>
          <a:bodyPr wrap="none">
            <a:spAutoFit/>
          </a:bodyPr>
          <a:lstStyle/>
          <a:p>
            <a:r>
              <a:rPr lang="it-IT" sz="8000" dirty="0">
                <a:solidFill>
                  <a:srgbClr val="1D287D"/>
                </a:solidFill>
              </a:rPr>
              <a:t>»</a:t>
            </a:r>
            <a:r>
              <a:rPr lang="it-IT" sz="8000" dirty="0">
                <a:solidFill>
                  <a:srgbClr val="1D287D"/>
                </a:solidFill>
                <a:latin typeface="Candara" panose="020E0502030303020204" pitchFamily="34" charset="0"/>
              </a:rPr>
              <a:t>1</a:t>
            </a:r>
            <a:r>
              <a:rPr lang="it-IT" sz="8000" dirty="0">
                <a:solidFill>
                  <a:srgbClr val="1D287D"/>
                </a:solidFill>
              </a:rPr>
              <a:t> </a:t>
            </a:r>
          </a:p>
        </p:txBody>
      </p:sp>
      <p:sp>
        <p:nvSpPr>
          <p:cNvPr id="6" name="Rettangolo 5"/>
          <p:cNvSpPr/>
          <p:nvPr/>
        </p:nvSpPr>
        <p:spPr>
          <a:xfrm>
            <a:off x="509565" y="3710728"/>
            <a:ext cx="1417376" cy="1323439"/>
          </a:xfrm>
          <a:prstGeom prst="rect">
            <a:avLst/>
          </a:prstGeom>
          <a:solidFill>
            <a:schemeClr val="bg1"/>
          </a:solidFill>
        </p:spPr>
        <p:txBody>
          <a:bodyPr wrap="none">
            <a:spAutoFit/>
          </a:bodyPr>
          <a:lstStyle/>
          <a:p>
            <a:r>
              <a:rPr lang="it-IT" sz="8000" dirty="0">
                <a:solidFill>
                  <a:srgbClr val="1D287D"/>
                </a:solidFill>
              </a:rPr>
              <a:t>»</a:t>
            </a:r>
            <a:r>
              <a:rPr lang="it-IT" sz="8000" dirty="0">
                <a:solidFill>
                  <a:srgbClr val="1D287D"/>
                </a:solidFill>
                <a:latin typeface="Candara" panose="020E0502030303020204" pitchFamily="34" charset="0"/>
              </a:rPr>
              <a:t>2</a:t>
            </a:r>
            <a:r>
              <a:rPr lang="it-IT" sz="8000" dirty="0">
                <a:solidFill>
                  <a:srgbClr val="1D287D"/>
                </a:solidFill>
              </a:rPr>
              <a:t> </a:t>
            </a:r>
          </a:p>
        </p:txBody>
      </p:sp>
      <p:sp>
        <p:nvSpPr>
          <p:cNvPr id="7" name="Rettangolo 6"/>
          <p:cNvSpPr/>
          <p:nvPr/>
        </p:nvSpPr>
        <p:spPr>
          <a:xfrm>
            <a:off x="1926941" y="3974170"/>
            <a:ext cx="3232955" cy="148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solidFill>
                  <a:schemeClr val="tx1"/>
                </a:solidFill>
                <a:effectLst>
                  <a:outerShdw blurRad="38100" dist="38100" dir="2700000" algn="tl">
                    <a:srgbClr val="000000">
                      <a:alpha val="43137"/>
                    </a:srgbClr>
                  </a:outerShdw>
                </a:effectLst>
              </a:rPr>
              <a:t>Quali sono le opportunità e i mercati iniziali per l’accumulo di energia e quali le azioni per raggiungerli?</a:t>
            </a:r>
          </a:p>
        </p:txBody>
      </p:sp>
      <p:sp>
        <p:nvSpPr>
          <p:cNvPr id="8" name="Rettangolo 7"/>
          <p:cNvSpPr/>
          <p:nvPr/>
        </p:nvSpPr>
        <p:spPr>
          <a:xfrm>
            <a:off x="5591944" y="1386754"/>
            <a:ext cx="6264696" cy="2499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solidFill>
                  <a:schemeClr val="tx1"/>
                </a:solidFill>
              </a:rPr>
              <a:t>Nel 2050 ci sarà una domanda 10x della capacità installata di sistemi P2P. Tuttavia questa capacità diminuirà solo parzialmente la necessità di combustibili fossili tanto quanto l’eccesso di energie da fonti rinnovabili. La conversione a calore può ridurre la necessità di generazione non-rinnovabile, la conversione a idrogeno permetterà di utilizzare tutto l’eccesso di energia </a:t>
            </a:r>
          </a:p>
        </p:txBody>
      </p:sp>
      <p:sp>
        <p:nvSpPr>
          <p:cNvPr id="9" name="Rettangolo 8"/>
          <p:cNvSpPr/>
          <p:nvPr/>
        </p:nvSpPr>
        <p:spPr>
          <a:xfrm>
            <a:off x="5591944" y="3954638"/>
            <a:ext cx="6264696" cy="2184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solidFill>
                  <a:schemeClr val="tx1"/>
                </a:solidFill>
              </a:rPr>
              <a:t>Gli utilizzi di breve-termine nelle reti elettriche possono essere mercati iniziali (e.g. spostamento nel tempo nei sistemi a isola, fornitura di riserva di frequenza, accumulo domestico abbinato al fotovoltaico). Le normative dovrebbero permettere agli accumuli di competere sullo stesso livello rispetto ad altre opzioni di flessibilità</a:t>
            </a:r>
          </a:p>
        </p:txBody>
      </p:sp>
      <p:sp>
        <p:nvSpPr>
          <p:cNvPr id="10" name="Rettangolo 9"/>
          <p:cNvSpPr/>
          <p:nvPr/>
        </p:nvSpPr>
        <p:spPr>
          <a:xfrm>
            <a:off x="1926941" y="713093"/>
            <a:ext cx="3232955"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dirty="0">
                <a:solidFill>
                  <a:srgbClr val="002060"/>
                </a:solidFill>
              </a:rPr>
              <a:t>Quesiti principali</a:t>
            </a:r>
          </a:p>
        </p:txBody>
      </p:sp>
      <p:sp>
        <p:nvSpPr>
          <p:cNvPr id="11" name="Rettangolo 10"/>
          <p:cNvSpPr/>
          <p:nvPr/>
        </p:nvSpPr>
        <p:spPr>
          <a:xfrm>
            <a:off x="5591944" y="708010"/>
            <a:ext cx="4752528"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dirty="0">
                <a:solidFill>
                  <a:srgbClr val="002060"/>
                </a:solidFill>
              </a:rPr>
              <a:t>Conclusioni principali</a:t>
            </a:r>
          </a:p>
        </p:txBody>
      </p:sp>
    </p:spTree>
    <p:extLst>
      <p:ext uri="{BB962C8B-B14F-4D97-AF65-F5344CB8AC3E}">
        <p14:creationId xmlns:p14="http://schemas.microsoft.com/office/powerpoint/2010/main" val="2982742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07368" y="1159861"/>
            <a:ext cx="6142856"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b="1" i="1" dirty="0" err="1"/>
              <a:t>Fornire</a:t>
            </a:r>
            <a:r>
              <a:rPr lang="en-GB" sz="2400" b="1" i="1" dirty="0"/>
              <a:t> IDROGENO a basso </a:t>
            </a:r>
            <a:r>
              <a:rPr lang="en-GB" sz="2400" b="1" i="1" dirty="0" err="1"/>
              <a:t>costo</a:t>
            </a:r>
            <a:r>
              <a:rPr lang="en-GB" sz="2400" b="1" i="1" dirty="0"/>
              <a:t>, </a:t>
            </a:r>
            <a:r>
              <a:rPr lang="en-GB" sz="2400" b="1" i="1" dirty="0" err="1"/>
              <a:t>preferibilmente</a:t>
            </a:r>
            <a:r>
              <a:rPr lang="en-GB" sz="2400" b="1" i="1" dirty="0"/>
              <a:t> </a:t>
            </a:r>
            <a:r>
              <a:rPr lang="en-GB" sz="2400" b="1" i="1" dirty="0" err="1"/>
              <a:t>rinnovabile</a:t>
            </a:r>
            <a:endParaRPr lang="en-GB" sz="2400" b="1" i="1" dirty="0"/>
          </a:p>
          <a:p>
            <a:r>
              <a:rPr lang="en-GB" sz="2000" dirty="0" err="1"/>
              <a:t>Aumentare</a:t>
            </a:r>
            <a:r>
              <a:rPr lang="en-GB" sz="2000" dirty="0"/>
              <a:t> </a:t>
            </a:r>
            <a:r>
              <a:rPr lang="en-GB" sz="2000" dirty="0" err="1"/>
              <a:t>l’efficienza</a:t>
            </a:r>
            <a:r>
              <a:rPr lang="en-GB" sz="2000" dirty="0"/>
              <a:t> </a:t>
            </a:r>
            <a:r>
              <a:rPr lang="en-GB" sz="2000" dirty="0" err="1"/>
              <a:t>della</a:t>
            </a:r>
            <a:r>
              <a:rPr lang="en-GB" sz="2000" dirty="0"/>
              <a:t> </a:t>
            </a:r>
            <a:r>
              <a:rPr lang="en-GB" sz="2000" dirty="0" err="1"/>
              <a:t>produzione</a:t>
            </a:r>
            <a:r>
              <a:rPr lang="en-GB" sz="2000" dirty="0"/>
              <a:t> </a:t>
            </a:r>
            <a:r>
              <a:rPr lang="en-GB" sz="2000" dirty="0" err="1"/>
              <a:t>dell’idrogeno</a:t>
            </a:r>
            <a:r>
              <a:rPr lang="en-GB" sz="2000" dirty="0"/>
              <a:t> </a:t>
            </a:r>
            <a:r>
              <a:rPr lang="en-GB" sz="2000" dirty="0" err="1"/>
              <a:t>principalmente</a:t>
            </a:r>
            <a:r>
              <a:rPr lang="en-GB" sz="2000" dirty="0"/>
              <a:t> </a:t>
            </a:r>
            <a:r>
              <a:rPr lang="en-GB" sz="2000" dirty="0" err="1"/>
              <a:t>tramite</a:t>
            </a:r>
            <a:r>
              <a:rPr lang="en-GB" sz="2000" dirty="0"/>
              <a:t> </a:t>
            </a:r>
            <a:r>
              <a:rPr lang="en-GB" sz="2000" dirty="0" err="1"/>
              <a:t>elettrolisi</a:t>
            </a:r>
            <a:r>
              <a:rPr lang="en-GB" sz="2000" dirty="0"/>
              <a:t> </a:t>
            </a:r>
            <a:r>
              <a:rPr lang="en-GB" sz="2000" dirty="0" err="1"/>
              <a:t>dell’acqua</a:t>
            </a:r>
            <a:r>
              <a:rPr lang="en-GB" sz="2000" dirty="0"/>
              <a:t> in </a:t>
            </a:r>
            <a:r>
              <a:rPr lang="en-GB" sz="2000" dirty="0" err="1"/>
              <a:t>abbinamento</a:t>
            </a:r>
            <a:r>
              <a:rPr lang="en-GB" sz="2000" dirty="0"/>
              <a:t> a </a:t>
            </a:r>
            <a:r>
              <a:rPr lang="en-GB" sz="2000" dirty="0" err="1"/>
              <a:t>fonti</a:t>
            </a:r>
            <a:r>
              <a:rPr lang="en-GB" sz="2000" dirty="0"/>
              <a:t> </a:t>
            </a:r>
            <a:r>
              <a:rPr lang="en-GB" sz="2000" dirty="0" err="1"/>
              <a:t>rinnovabili</a:t>
            </a:r>
            <a:r>
              <a:rPr lang="en-GB" sz="2000" dirty="0"/>
              <a:t>, con </a:t>
            </a:r>
            <a:r>
              <a:rPr lang="en-GB" sz="2000" dirty="0" err="1"/>
              <a:t>riduzione</a:t>
            </a:r>
            <a:r>
              <a:rPr lang="en-GB" sz="2000" dirty="0"/>
              <a:t> </a:t>
            </a:r>
            <a:r>
              <a:rPr lang="en-GB" sz="2000" dirty="0" err="1"/>
              <a:t>dei</a:t>
            </a:r>
            <a:r>
              <a:rPr lang="en-GB" sz="2000" dirty="0"/>
              <a:t> </a:t>
            </a:r>
            <a:r>
              <a:rPr lang="en-GB" sz="2000" dirty="0" err="1"/>
              <a:t>costi</a:t>
            </a:r>
            <a:r>
              <a:rPr lang="en-GB" sz="2000" dirty="0"/>
              <a:t> di </a:t>
            </a:r>
            <a:r>
              <a:rPr lang="en-GB" sz="2000" dirty="0" err="1"/>
              <a:t>investimento</a:t>
            </a:r>
            <a:r>
              <a:rPr lang="en-GB" sz="2000" dirty="0"/>
              <a:t> e </a:t>
            </a:r>
            <a:r>
              <a:rPr lang="en-GB" sz="2000" dirty="0" err="1"/>
              <a:t>operativi</a:t>
            </a:r>
            <a:r>
              <a:rPr lang="en-GB" sz="2000" dirty="0"/>
              <a:t> </a:t>
            </a:r>
          </a:p>
          <a:p>
            <a:pPr marL="0" indent="0">
              <a:buNone/>
            </a:pPr>
            <a:endParaRPr lang="en-GB" sz="2000" b="1" i="1" dirty="0"/>
          </a:p>
          <a:p>
            <a:pPr marL="0" indent="0">
              <a:buNone/>
            </a:pPr>
            <a:r>
              <a:rPr lang="en-GB" sz="2400" b="1" i="1" dirty="0" err="1"/>
              <a:t>Integrare</a:t>
            </a:r>
            <a:r>
              <a:rPr lang="en-GB" sz="2400" b="1" i="1" dirty="0"/>
              <a:t> </a:t>
            </a:r>
            <a:r>
              <a:rPr lang="en-GB" sz="2400" b="1" i="1" dirty="0" err="1"/>
              <a:t>l’IDROGENO</a:t>
            </a:r>
            <a:r>
              <a:rPr lang="en-GB" sz="2400" b="1" i="1" dirty="0"/>
              <a:t> </a:t>
            </a:r>
            <a:r>
              <a:rPr lang="en-GB" sz="2400" b="1" i="1" dirty="0" err="1"/>
              <a:t>nel</a:t>
            </a:r>
            <a:r>
              <a:rPr lang="en-GB" sz="2400" b="1" i="1" dirty="0"/>
              <a:t> Sistema </a:t>
            </a:r>
            <a:r>
              <a:rPr lang="en-GB" sz="2400" b="1" i="1" dirty="0" err="1"/>
              <a:t>elettrico</a:t>
            </a:r>
            <a:r>
              <a:rPr lang="en-GB" sz="2400" b="1" i="1" dirty="0"/>
              <a:t> </a:t>
            </a:r>
            <a:r>
              <a:rPr lang="en-GB" sz="2400" b="1" i="1" dirty="0" err="1"/>
              <a:t>futuro</a:t>
            </a:r>
            <a:endParaRPr lang="en-GB" sz="2400" b="1" i="1" dirty="0"/>
          </a:p>
          <a:p>
            <a:r>
              <a:rPr lang="en-GB" sz="2000" dirty="0" err="1"/>
              <a:t>Dimostrare</a:t>
            </a:r>
            <a:r>
              <a:rPr lang="en-GB" sz="2000" dirty="0"/>
              <a:t> </a:t>
            </a:r>
            <a:r>
              <a:rPr lang="en-GB" sz="2000" dirty="0" err="1"/>
              <a:t>sulla</a:t>
            </a:r>
            <a:r>
              <a:rPr lang="en-GB" sz="2000" dirty="0"/>
              <a:t> </a:t>
            </a:r>
            <a:r>
              <a:rPr lang="en-GB" sz="2000" dirty="0" err="1"/>
              <a:t>larga</a:t>
            </a:r>
            <a:r>
              <a:rPr lang="en-GB" sz="2000" dirty="0"/>
              <a:t> </a:t>
            </a:r>
            <a:r>
              <a:rPr lang="en-GB" sz="2000" dirty="0" err="1"/>
              <a:t>scala</a:t>
            </a:r>
            <a:r>
              <a:rPr lang="en-GB" sz="2000" dirty="0"/>
              <a:t> la </a:t>
            </a:r>
            <a:r>
              <a:rPr lang="en-GB" sz="2000" dirty="0" err="1"/>
              <a:t>fattibilità</a:t>
            </a:r>
            <a:r>
              <a:rPr lang="en-GB" sz="2000" dirty="0"/>
              <a:t> di </a:t>
            </a:r>
            <a:r>
              <a:rPr lang="en-GB" sz="2000" dirty="0" err="1"/>
              <a:t>utilizzare</a:t>
            </a:r>
            <a:r>
              <a:rPr lang="en-GB" sz="2000" dirty="0"/>
              <a:t> </a:t>
            </a:r>
            <a:r>
              <a:rPr lang="en-GB" sz="2000" dirty="0" err="1"/>
              <a:t>l’idrogeno</a:t>
            </a:r>
            <a:r>
              <a:rPr lang="en-GB" sz="2000" dirty="0"/>
              <a:t> per </a:t>
            </a:r>
            <a:r>
              <a:rPr lang="en-GB" sz="2000" dirty="0" err="1"/>
              <a:t>supportare</a:t>
            </a:r>
            <a:r>
              <a:rPr lang="en-GB" sz="2000" dirty="0"/>
              <a:t> </a:t>
            </a:r>
            <a:r>
              <a:rPr lang="en-GB" sz="2000" dirty="0" err="1"/>
              <a:t>l’integrazione</a:t>
            </a:r>
            <a:r>
              <a:rPr lang="en-GB" sz="2000" dirty="0"/>
              <a:t> </a:t>
            </a:r>
            <a:r>
              <a:rPr lang="en-GB" sz="2000" dirty="0" err="1"/>
              <a:t>delle</a:t>
            </a:r>
            <a:r>
              <a:rPr lang="en-GB" sz="2000" dirty="0"/>
              <a:t> </a:t>
            </a:r>
            <a:r>
              <a:rPr lang="en-GB" sz="2000" dirty="0" err="1"/>
              <a:t>energie</a:t>
            </a:r>
            <a:r>
              <a:rPr lang="en-GB" sz="2000" dirty="0"/>
              <a:t> </a:t>
            </a:r>
            <a:r>
              <a:rPr lang="en-GB" sz="2000" dirty="0" err="1"/>
              <a:t>rinnovabili</a:t>
            </a:r>
            <a:r>
              <a:rPr lang="en-GB" sz="2000" dirty="0"/>
              <a:t> </a:t>
            </a:r>
            <a:r>
              <a:rPr lang="en-GB" sz="2000" dirty="0" err="1"/>
              <a:t>nel</a:t>
            </a:r>
            <a:r>
              <a:rPr lang="en-GB" sz="2000" dirty="0"/>
              <a:t> Sistema </a:t>
            </a:r>
            <a:r>
              <a:rPr lang="en-GB" sz="2000" dirty="0" err="1"/>
              <a:t>elettrico</a:t>
            </a:r>
            <a:r>
              <a:rPr lang="en-GB" sz="2000" dirty="0"/>
              <a:t>, </a:t>
            </a:r>
            <a:r>
              <a:rPr lang="en-GB" sz="2000" dirty="0" err="1"/>
              <a:t>incluso</a:t>
            </a:r>
            <a:r>
              <a:rPr lang="en-GB" sz="2000" dirty="0"/>
              <a:t> </a:t>
            </a:r>
            <a:r>
              <a:rPr lang="en-GB" sz="2000" dirty="0" err="1"/>
              <a:t>l’utilizzo</a:t>
            </a:r>
            <a:r>
              <a:rPr lang="en-GB" sz="2000" dirty="0"/>
              <a:t> di un Sistema di </a:t>
            </a:r>
            <a:r>
              <a:rPr lang="en-GB" sz="2000" dirty="0" err="1"/>
              <a:t>accumulo</a:t>
            </a:r>
            <a:r>
              <a:rPr lang="en-GB" sz="2000" dirty="0"/>
              <a:t> </a:t>
            </a:r>
            <a:r>
              <a:rPr lang="en-GB" sz="2000" dirty="0" err="1"/>
              <a:t>vantaggioso</a:t>
            </a:r>
            <a:endParaRPr lang="en-GB"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104" y="1124744"/>
            <a:ext cx="4704589" cy="279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120" y="4030816"/>
            <a:ext cx="4152610" cy="69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10"/>
          <p:cNvSpPr txBox="1"/>
          <p:nvPr/>
        </p:nvSpPr>
        <p:spPr>
          <a:xfrm>
            <a:off x="7176120" y="5013176"/>
            <a:ext cx="4152610" cy="461665"/>
          </a:xfrm>
          <a:prstGeom prst="rect">
            <a:avLst/>
          </a:prstGeom>
          <a:noFill/>
        </p:spPr>
        <p:txBody>
          <a:bodyPr wrap="square" rtlCol="0">
            <a:spAutoFit/>
          </a:bodyPr>
          <a:lstStyle/>
          <a:p>
            <a:r>
              <a:rPr lang="en-GB" sz="1200" dirty="0"/>
              <a:t>Fonte: http://www.fch-ju.eu/publications/commercialisation-energy-storage</a:t>
            </a:r>
          </a:p>
        </p:txBody>
      </p:sp>
      <p:sp>
        <p:nvSpPr>
          <p:cNvPr id="7" name="Rettangolo 1"/>
          <p:cNvSpPr/>
          <p:nvPr/>
        </p:nvSpPr>
        <p:spPr>
          <a:xfrm>
            <a:off x="2711624" y="0"/>
            <a:ext cx="9480376" cy="707886"/>
          </a:xfrm>
          <a:prstGeom prst="rect">
            <a:avLst/>
          </a:prstGeom>
        </p:spPr>
        <p:txBody>
          <a:bodyPr wrap="square" anchor="b">
            <a:spAutoFit/>
          </a:bodyPr>
          <a:lstStyle/>
          <a:p>
            <a:pPr algn="r" eaLnBrk="0" fontAlgn="base" hangingPunct="0">
              <a:spcBef>
                <a:spcPct val="50000"/>
              </a:spcBef>
              <a:spcAft>
                <a:spcPct val="0"/>
              </a:spcAft>
              <a:defRPr/>
            </a:pPr>
            <a:r>
              <a:rPr lang="en-US" sz="4000" dirty="0" err="1">
                <a:latin typeface="+mj-lt"/>
                <a:ea typeface="+mj-ea"/>
                <a:cs typeface="+mj-cs"/>
              </a:rPr>
              <a:t>Obiettivi</a:t>
            </a:r>
            <a:r>
              <a:rPr lang="en-US" sz="4000" dirty="0">
                <a:latin typeface="+mj-lt"/>
                <a:ea typeface="+mj-ea"/>
                <a:cs typeface="+mj-cs"/>
              </a:rPr>
              <a:t> </a:t>
            </a:r>
            <a:r>
              <a:rPr lang="en-US" sz="4000" dirty="0" err="1">
                <a:latin typeface="+mj-lt"/>
                <a:ea typeface="+mj-ea"/>
                <a:cs typeface="+mj-cs"/>
              </a:rPr>
              <a:t>all’interno</a:t>
            </a:r>
            <a:r>
              <a:rPr lang="en-US" sz="4000" dirty="0">
                <a:latin typeface="+mj-lt"/>
                <a:ea typeface="+mj-ea"/>
                <a:cs typeface="+mj-cs"/>
              </a:rPr>
              <a:t> del </a:t>
            </a:r>
            <a:r>
              <a:rPr lang="en-US" sz="4000" dirty="0" err="1">
                <a:latin typeface="+mj-lt"/>
                <a:ea typeface="+mj-ea"/>
                <a:cs typeface="+mj-cs"/>
              </a:rPr>
              <a:t>programma</a:t>
            </a:r>
            <a:r>
              <a:rPr lang="en-US" sz="4000" dirty="0">
                <a:latin typeface="+mj-lt"/>
                <a:ea typeface="+mj-ea"/>
                <a:cs typeface="+mj-cs"/>
              </a:rPr>
              <a:t> FCH JU</a:t>
            </a:r>
          </a:p>
        </p:txBody>
      </p:sp>
    </p:spTree>
    <p:extLst>
      <p:ext uri="{BB962C8B-B14F-4D97-AF65-F5344CB8AC3E}">
        <p14:creationId xmlns:p14="http://schemas.microsoft.com/office/powerpoint/2010/main" val="1455123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agono 4"/>
          <p:cNvSpPr/>
          <p:nvPr/>
        </p:nvSpPr>
        <p:spPr>
          <a:xfrm rot="19605872">
            <a:off x="9674165" y="2859181"/>
            <a:ext cx="1523452" cy="1280181"/>
          </a:xfrm>
          <a:prstGeom prst="hexagon">
            <a:avLst>
              <a:gd name="adj" fmla="val 32537"/>
              <a:gd name="vf" fmla="val 115470"/>
            </a:avLst>
          </a:prstGeom>
          <a:blipFill dpi="0" rotWithShape="1">
            <a:blip r:embed="rId2" cstate="print">
              <a:extLst>
                <a:ext uri="{28A0092B-C50C-407E-A947-70E740481C1C}">
                  <a14:useLocalDpi xmlns:a14="http://schemas.microsoft.com/office/drawing/2010/main" val="0"/>
                </a:ext>
              </a:extLst>
            </a:blip>
            <a:srcRect/>
            <a:stretch>
              <a:fillRect/>
            </a:stretch>
          </a:bli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Connettore 1 5"/>
          <p:cNvCxnSpPr/>
          <p:nvPr/>
        </p:nvCxnSpPr>
        <p:spPr>
          <a:xfrm>
            <a:off x="9735973" y="2406077"/>
            <a:ext cx="0" cy="18722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1134313" y="2762420"/>
            <a:ext cx="2247" cy="15158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10016328" y="2545410"/>
            <a:ext cx="1656184" cy="756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flipH="1">
            <a:off x="9603961" y="2232215"/>
            <a:ext cx="1497917" cy="9533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H="1">
            <a:off x="10016328" y="3584089"/>
            <a:ext cx="1531849" cy="100739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9197009" y="3710609"/>
            <a:ext cx="1635554" cy="7321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246883" y="2406077"/>
            <a:ext cx="8518107" cy="273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6600" dirty="0">
                <a:solidFill>
                  <a:schemeClr val="tx1">
                    <a:lumMod val="75000"/>
                    <a:lumOff val="25000"/>
                  </a:schemeClr>
                </a:solidFill>
                <a:effectLst>
                  <a:outerShdw blurRad="38100" dist="38100" dir="2700000" algn="tl">
                    <a:srgbClr val="000000">
                      <a:alpha val="43137"/>
                    </a:srgbClr>
                  </a:outerShdw>
                </a:effectLst>
              </a:rPr>
              <a:t>ACCUMULI DI ENERGIA</a:t>
            </a:r>
          </a:p>
          <a:p>
            <a:pPr marL="571500" indent="-571500" algn="r">
              <a:buFont typeface="Wingdings" panose="05000000000000000000" pitchFamily="2" charset="2"/>
              <a:buChar char="§"/>
            </a:pPr>
            <a:r>
              <a:rPr lang="it-IT" sz="4400" dirty="0">
                <a:solidFill>
                  <a:schemeClr val="tx1">
                    <a:lumMod val="75000"/>
                    <a:lumOff val="25000"/>
                  </a:schemeClr>
                </a:solidFill>
              </a:rPr>
              <a:t>PROSPETTIVE</a:t>
            </a:r>
            <a:endParaRPr lang="it-IT" sz="4400" dirty="0">
              <a:solidFill>
                <a:schemeClr val="tx1">
                  <a:lumMod val="75000"/>
                  <a:lumOff val="25000"/>
                </a:schemeClr>
              </a:solidFill>
              <a:effectLst>
                <a:outerShdw blurRad="38100" dist="38100" dir="2700000" algn="tl">
                  <a:srgbClr val="000000">
                    <a:alpha val="43137"/>
                  </a:srgbClr>
                </a:outerShdw>
              </a:effectLst>
            </a:endParaRPr>
          </a:p>
          <a:p>
            <a:pPr marL="571500" indent="-571500" algn="r">
              <a:buFont typeface="Wingdings" panose="05000000000000000000" pitchFamily="2" charset="2"/>
              <a:buChar char="§"/>
            </a:pPr>
            <a:r>
              <a:rPr lang="it-IT" sz="4400" dirty="0">
                <a:solidFill>
                  <a:schemeClr val="tx1">
                    <a:lumMod val="75000"/>
                    <a:lumOff val="25000"/>
                  </a:schemeClr>
                </a:solidFill>
              </a:rPr>
              <a:t>OPPORTUNITA’</a:t>
            </a:r>
            <a:endParaRPr lang="it-IT" sz="4400" dirty="0">
              <a:solidFill>
                <a:schemeClr val="tx1">
                  <a:lumMod val="75000"/>
                  <a:lumOff val="25000"/>
                </a:schemeClr>
              </a:solidFill>
              <a:effectLst>
                <a:outerShdw blurRad="38100" dist="38100" dir="2700000" algn="tl">
                  <a:srgbClr val="000000">
                    <a:alpha val="43137"/>
                  </a:srgbClr>
                </a:outerShdw>
              </a:effectLst>
            </a:endParaRPr>
          </a:p>
          <a:p>
            <a:pPr algn="r"/>
            <a:r>
              <a:rPr lang="it-IT" sz="4400" dirty="0">
                <a:solidFill>
                  <a:schemeClr val="tx1">
                    <a:lumMod val="75000"/>
                    <a:lumOff val="25000"/>
                  </a:schemeClr>
                </a:solidFill>
                <a:effectLst>
                  <a:outerShdw blurRad="38100" dist="38100" dir="2700000" algn="tl">
                    <a:srgbClr val="000000">
                      <a:alpha val="43137"/>
                    </a:srgbClr>
                  </a:outerShdw>
                </a:effectLst>
              </a:rPr>
              <a:t> </a:t>
            </a:r>
            <a:endParaRPr lang="it-IT" sz="4000" dirty="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2726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904" y="0"/>
            <a:ext cx="10406742" cy="6858000"/>
          </a:xfrm>
          <a:prstGeom prst="rect">
            <a:avLst/>
          </a:prstGeom>
        </p:spPr>
      </p:pic>
    </p:spTree>
    <p:extLst>
      <p:ext uri="{BB962C8B-B14F-4D97-AF65-F5344CB8AC3E}">
        <p14:creationId xmlns:p14="http://schemas.microsoft.com/office/powerpoint/2010/main" val="447980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1136" y="804835"/>
            <a:ext cx="10453376" cy="5504485"/>
          </a:xfrm>
          <a:prstGeom prst="rect">
            <a:avLst/>
          </a:prstGeom>
        </p:spPr>
      </p:pic>
      <p:sp>
        <p:nvSpPr>
          <p:cNvPr id="3" name="Rettangolo 1"/>
          <p:cNvSpPr/>
          <p:nvPr/>
        </p:nvSpPr>
        <p:spPr>
          <a:xfrm>
            <a:off x="4079776" y="0"/>
            <a:ext cx="8112224" cy="707886"/>
          </a:xfrm>
          <a:prstGeom prst="rect">
            <a:avLst/>
          </a:prstGeom>
        </p:spPr>
        <p:txBody>
          <a:bodyPr wrap="square" anchor="b">
            <a:spAutoFit/>
          </a:bodyPr>
          <a:lstStyle/>
          <a:p>
            <a:pPr algn="r" eaLnBrk="0" fontAlgn="base" hangingPunct="0">
              <a:spcBef>
                <a:spcPct val="50000"/>
              </a:spcBef>
              <a:spcAft>
                <a:spcPct val="0"/>
              </a:spcAft>
              <a:defRPr/>
            </a:pPr>
            <a:r>
              <a:rPr lang="en-US" sz="4000" dirty="0">
                <a:latin typeface="+mj-lt"/>
                <a:ea typeface="+mj-ea"/>
                <a:cs typeface="+mj-cs"/>
              </a:rPr>
              <a:t>ACCUMULO DI IDROGENO</a:t>
            </a:r>
          </a:p>
        </p:txBody>
      </p:sp>
      <p:sp>
        <p:nvSpPr>
          <p:cNvPr id="4" name="Rettangolo 3"/>
          <p:cNvSpPr/>
          <p:nvPr/>
        </p:nvSpPr>
        <p:spPr>
          <a:xfrm>
            <a:off x="335360" y="836712"/>
            <a:ext cx="302433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4"/>
          <p:cNvSpPr/>
          <p:nvPr/>
        </p:nvSpPr>
        <p:spPr>
          <a:xfrm>
            <a:off x="2963652" y="5661248"/>
            <a:ext cx="223224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solidFill>
                  <a:schemeClr val="tx1"/>
                </a:solidFill>
              </a:rPr>
              <a:t>Fonte: </a:t>
            </a:r>
            <a:r>
              <a:rPr lang="en-GB" sz="1600" i="1" dirty="0" err="1">
                <a:solidFill>
                  <a:schemeClr val="tx1"/>
                </a:solidFill>
              </a:rPr>
              <a:t>McPhy</a:t>
            </a:r>
            <a:r>
              <a:rPr lang="en-GB" sz="1600" i="1" dirty="0">
                <a:solidFill>
                  <a:schemeClr val="tx1"/>
                </a:solidFill>
              </a:rPr>
              <a:t> Energy</a:t>
            </a:r>
          </a:p>
        </p:txBody>
      </p:sp>
      <p:sp>
        <p:nvSpPr>
          <p:cNvPr id="7" name="Rettangolo 6"/>
          <p:cNvSpPr/>
          <p:nvPr/>
        </p:nvSpPr>
        <p:spPr>
          <a:xfrm>
            <a:off x="2892279" y="1778181"/>
            <a:ext cx="223224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solidFill>
                  <a:schemeClr val="tx1"/>
                </a:solidFill>
              </a:rPr>
              <a:t>Fonte: </a:t>
            </a:r>
            <a:r>
              <a:rPr lang="it-IT" sz="1600" i="1" dirty="0" err="1">
                <a:solidFill>
                  <a:schemeClr val="tx1"/>
                </a:solidFill>
              </a:rPr>
              <a:t>Hexagon</a:t>
            </a:r>
            <a:r>
              <a:rPr lang="it-IT" sz="1600" i="1" dirty="0">
                <a:solidFill>
                  <a:schemeClr val="tx1"/>
                </a:solidFill>
              </a:rPr>
              <a:t> Lincoln</a:t>
            </a:r>
            <a:endParaRPr lang="en-GB" sz="1600" i="1" dirty="0">
              <a:solidFill>
                <a:schemeClr val="tx1"/>
              </a:solidFill>
            </a:endParaRPr>
          </a:p>
        </p:txBody>
      </p:sp>
      <p:sp>
        <p:nvSpPr>
          <p:cNvPr id="8" name="Ovale 7"/>
          <p:cNvSpPr/>
          <p:nvPr/>
        </p:nvSpPr>
        <p:spPr>
          <a:xfrm>
            <a:off x="3699423" y="2251400"/>
            <a:ext cx="2808312" cy="273093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2800" b="1" dirty="0">
                <a:solidFill>
                  <a:schemeClr val="tx1">
                    <a:lumMod val="75000"/>
                    <a:lumOff val="25000"/>
                  </a:schemeClr>
                </a:solidFill>
                <a:effectLst>
                  <a:outerShdw blurRad="38100" dist="38100" dir="2700000" algn="tl">
                    <a:srgbClr val="000000">
                      <a:alpha val="43137"/>
                    </a:srgbClr>
                  </a:outerShdw>
                </a:effectLst>
              </a:rPr>
              <a:t>ACCUMULO DI IDROGENO</a:t>
            </a:r>
            <a:endParaRPr lang="it-IT" dirty="0">
              <a:solidFill>
                <a:schemeClr val="tx1">
                  <a:lumMod val="75000"/>
                  <a:lumOff val="25000"/>
                </a:schemeClr>
              </a:solidFill>
              <a:effectLst>
                <a:outerShdw blurRad="38100" dist="38100" dir="2700000" algn="tl">
                  <a:srgbClr val="000000">
                    <a:alpha val="43137"/>
                  </a:srgbClr>
                </a:outerShdw>
              </a:effectLst>
            </a:endParaRPr>
          </a:p>
        </p:txBody>
      </p:sp>
      <p:sp>
        <p:nvSpPr>
          <p:cNvPr id="6" name="Rettangolo 5"/>
          <p:cNvSpPr/>
          <p:nvPr/>
        </p:nvSpPr>
        <p:spPr>
          <a:xfrm>
            <a:off x="2903104" y="3789040"/>
            <a:ext cx="223224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solidFill>
                  <a:schemeClr val="tx1"/>
                </a:solidFill>
              </a:rPr>
              <a:t>Fonte: Linde</a:t>
            </a:r>
          </a:p>
        </p:txBody>
      </p:sp>
      <p:sp>
        <p:nvSpPr>
          <p:cNvPr id="9" name="Ovale 8"/>
          <p:cNvSpPr/>
          <p:nvPr/>
        </p:nvSpPr>
        <p:spPr>
          <a:xfrm>
            <a:off x="6168008" y="980728"/>
            <a:ext cx="1584000" cy="15841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1400" b="1" dirty="0">
                <a:solidFill>
                  <a:schemeClr val="tx1">
                    <a:lumMod val="75000"/>
                    <a:lumOff val="25000"/>
                  </a:schemeClr>
                </a:solidFill>
              </a:rPr>
              <a:t>PRODUZIONE</a:t>
            </a:r>
            <a:endParaRPr lang="it-IT" sz="1050" b="1" dirty="0">
              <a:solidFill>
                <a:schemeClr val="tx1">
                  <a:lumMod val="75000"/>
                  <a:lumOff val="25000"/>
                </a:schemeClr>
              </a:solidFill>
            </a:endParaRPr>
          </a:p>
        </p:txBody>
      </p:sp>
      <p:sp>
        <p:nvSpPr>
          <p:cNvPr id="10" name="Ovale 9"/>
          <p:cNvSpPr/>
          <p:nvPr/>
        </p:nvSpPr>
        <p:spPr>
          <a:xfrm>
            <a:off x="6184529" y="4725144"/>
            <a:ext cx="1584000" cy="15841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1400" b="1" dirty="0">
                <a:solidFill>
                  <a:schemeClr val="tx1">
                    <a:lumMod val="75000"/>
                    <a:lumOff val="25000"/>
                  </a:schemeClr>
                </a:solidFill>
              </a:rPr>
              <a:t>UTILIZZO</a:t>
            </a:r>
            <a:endParaRPr lang="it-IT" sz="1050" b="1" dirty="0">
              <a:solidFill>
                <a:schemeClr val="tx1">
                  <a:lumMod val="75000"/>
                  <a:lumOff val="25000"/>
                </a:schemeClr>
              </a:solidFill>
            </a:endParaRPr>
          </a:p>
        </p:txBody>
      </p:sp>
      <p:sp>
        <p:nvSpPr>
          <p:cNvPr id="11" name="Rettangolo arrotondato 10"/>
          <p:cNvSpPr/>
          <p:nvPr/>
        </p:nvSpPr>
        <p:spPr>
          <a:xfrm>
            <a:off x="7440850" y="2529670"/>
            <a:ext cx="4059981" cy="219547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85000" lnSpcReduction="20000"/>
          </a:bodyPr>
          <a:lstStyle/>
          <a:p>
            <a:pPr algn="ctr"/>
            <a:r>
              <a:rPr lang="it-IT" sz="2800" b="1" dirty="0">
                <a:solidFill>
                  <a:schemeClr val="tx1">
                    <a:lumMod val="75000"/>
                    <a:lumOff val="25000"/>
                  </a:schemeClr>
                </a:solidFill>
                <a:effectLst>
                  <a:outerShdw blurRad="38100" dist="38100" dir="2700000" algn="tl">
                    <a:srgbClr val="000000">
                      <a:alpha val="43137"/>
                    </a:srgbClr>
                  </a:outerShdw>
                </a:effectLst>
              </a:rPr>
              <a:t>Vantaggi dell’IDROGENO</a:t>
            </a:r>
          </a:p>
          <a:p>
            <a:r>
              <a:rPr lang="it-IT" sz="2800" dirty="0">
                <a:solidFill>
                  <a:schemeClr val="tx1">
                    <a:lumMod val="75000"/>
                    <a:lumOff val="25000"/>
                  </a:schemeClr>
                </a:solidFill>
              </a:rPr>
              <a:t>-</a:t>
            </a:r>
            <a:r>
              <a:rPr lang="it-IT" sz="2800" b="1" dirty="0">
                <a:solidFill>
                  <a:schemeClr val="tx1">
                    <a:lumMod val="75000"/>
                    <a:lumOff val="25000"/>
                  </a:schemeClr>
                </a:solidFill>
                <a:effectLst>
                  <a:outerShdw blurRad="38100" dist="38100" dir="2700000" algn="tl">
                    <a:srgbClr val="000000">
                      <a:alpha val="43137"/>
                    </a:srgbClr>
                  </a:outerShdw>
                </a:effectLst>
              </a:rPr>
              <a:t> </a:t>
            </a:r>
            <a:r>
              <a:rPr lang="it-IT" sz="2800" dirty="0">
                <a:solidFill>
                  <a:schemeClr val="tx1">
                    <a:lumMod val="75000"/>
                    <a:lumOff val="25000"/>
                  </a:schemeClr>
                </a:solidFill>
              </a:rPr>
              <a:t>Alta efficienza di conversione</a:t>
            </a:r>
          </a:p>
          <a:p>
            <a:r>
              <a:rPr lang="it-IT" sz="2800" dirty="0">
                <a:solidFill>
                  <a:schemeClr val="tx1">
                    <a:lumMod val="75000"/>
                    <a:lumOff val="25000"/>
                  </a:schemeClr>
                </a:solidFill>
              </a:rPr>
              <a:t>- Impatto zero su inquinamento</a:t>
            </a:r>
          </a:p>
          <a:p>
            <a:r>
              <a:rPr lang="it-IT" sz="2800" dirty="0">
                <a:solidFill>
                  <a:schemeClr val="tx1">
                    <a:lumMod val="75000"/>
                    <a:lumOff val="25000"/>
                  </a:schemeClr>
                </a:solidFill>
              </a:rPr>
              <a:t>- Compatibile con le attuali tecnologie</a:t>
            </a:r>
          </a:p>
        </p:txBody>
      </p:sp>
    </p:spTree>
    <p:extLst>
      <p:ext uri="{BB962C8B-B14F-4D97-AF65-F5344CB8AC3E}">
        <p14:creationId xmlns:p14="http://schemas.microsoft.com/office/powerpoint/2010/main" val="4137120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6849"/>
          <a:stretch/>
        </p:blipFill>
        <p:spPr>
          <a:xfrm>
            <a:off x="263352" y="1018424"/>
            <a:ext cx="11593288" cy="5290896"/>
          </a:xfrm>
          <a:prstGeom prst="rect">
            <a:avLst/>
          </a:prstGeom>
        </p:spPr>
      </p:pic>
      <p:sp>
        <p:nvSpPr>
          <p:cNvPr id="3" name="Rettangolo 2"/>
          <p:cNvSpPr/>
          <p:nvPr/>
        </p:nvSpPr>
        <p:spPr>
          <a:xfrm>
            <a:off x="6744072" y="5957692"/>
            <a:ext cx="5267789" cy="313932"/>
          </a:xfrm>
          <a:prstGeom prst="rect">
            <a:avLst/>
          </a:prstGeom>
        </p:spPr>
        <p:txBody>
          <a:bodyPr wrap="none">
            <a:spAutoFit/>
          </a:bodyPr>
          <a:lstStyle/>
          <a:p>
            <a:pPr lvl="0" defTabSz="711200">
              <a:lnSpc>
                <a:spcPct val="90000"/>
              </a:lnSpc>
              <a:spcBef>
                <a:spcPct val="0"/>
              </a:spcBef>
              <a:spcAft>
                <a:spcPct val="35000"/>
              </a:spcAft>
            </a:pPr>
            <a:r>
              <a:rPr lang="en-GB" sz="1600" i="1" dirty="0"/>
              <a:t>Hydrogen storage materials, Daren P. Broom, Springer (2011)</a:t>
            </a:r>
          </a:p>
        </p:txBody>
      </p:sp>
      <p:sp>
        <p:nvSpPr>
          <p:cNvPr id="4" name="Rettangolo 1"/>
          <p:cNvSpPr/>
          <p:nvPr/>
        </p:nvSpPr>
        <p:spPr>
          <a:xfrm>
            <a:off x="4079776" y="0"/>
            <a:ext cx="8112224" cy="707886"/>
          </a:xfrm>
          <a:prstGeom prst="rect">
            <a:avLst/>
          </a:prstGeom>
        </p:spPr>
        <p:txBody>
          <a:bodyPr wrap="square" anchor="b">
            <a:spAutoFit/>
          </a:bodyPr>
          <a:lstStyle/>
          <a:p>
            <a:pPr algn="r" eaLnBrk="0" fontAlgn="base" hangingPunct="0">
              <a:spcBef>
                <a:spcPct val="50000"/>
              </a:spcBef>
              <a:spcAft>
                <a:spcPct val="0"/>
              </a:spcAft>
              <a:defRPr/>
            </a:pPr>
            <a:r>
              <a:rPr lang="en-US" sz="4000" dirty="0">
                <a:latin typeface="+mj-lt"/>
                <a:ea typeface="+mj-ea"/>
                <a:cs typeface="+mj-cs"/>
              </a:rPr>
              <a:t>ACCUMULO IN STATO SOLIDO</a:t>
            </a:r>
          </a:p>
        </p:txBody>
      </p:sp>
      <p:sp>
        <p:nvSpPr>
          <p:cNvPr id="5" name="Rettangolo 4"/>
          <p:cNvSpPr/>
          <p:nvPr/>
        </p:nvSpPr>
        <p:spPr>
          <a:xfrm>
            <a:off x="5519936" y="3140968"/>
            <a:ext cx="72008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5"/>
          <p:cNvSpPr/>
          <p:nvPr/>
        </p:nvSpPr>
        <p:spPr>
          <a:xfrm>
            <a:off x="4905400" y="5515540"/>
            <a:ext cx="147863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e 6"/>
          <p:cNvSpPr/>
          <p:nvPr/>
        </p:nvSpPr>
        <p:spPr>
          <a:xfrm>
            <a:off x="407368" y="2060848"/>
            <a:ext cx="3096344" cy="31683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2800" b="1" dirty="0">
                <a:solidFill>
                  <a:schemeClr val="tx1">
                    <a:lumMod val="75000"/>
                    <a:lumOff val="25000"/>
                  </a:schemeClr>
                </a:solidFill>
                <a:effectLst>
                  <a:outerShdw blurRad="38100" dist="38100" dir="2700000" algn="tl">
                    <a:srgbClr val="000000">
                      <a:alpha val="43137"/>
                    </a:srgbClr>
                  </a:outerShdw>
                </a:effectLst>
              </a:rPr>
              <a:t>ACCUMULO DI IDROGENO</a:t>
            </a:r>
            <a:endParaRPr lang="it-IT" dirty="0">
              <a:solidFill>
                <a:schemeClr val="tx1">
                  <a:lumMod val="75000"/>
                  <a:lumOff val="25000"/>
                </a:schemeClr>
              </a:solidFill>
              <a:effectLst>
                <a:outerShdw blurRad="38100" dist="38100" dir="2700000" algn="tl">
                  <a:srgbClr val="000000">
                    <a:alpha val="43137"/>
                  </a:srgbClr>
                </a:outerShdw>
              </a:effectLst>
            </a:endParaRPr>
          </a:p>
        </p:txBody>
      </p:sp>
      <p:sp>
        <p:nvSpPr>
          <p:cNvPr id="8" name="Ovale 7"/>
          <p:cNvSpPr/>
          <p:nvPr/>
        </p:nvSpPr>
        <p:spPr>
          <a:xfrm>
            <a:off x="2999656" y="958222"/>
            <a:ext cx="1800200" cy="189471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1400" b="1" dirty="0">
                <a:solidFill>
                  <a:schemeClr val="tx1">
                    <a:lumMod val="75000"/>
                    <a:lumOff val="25000"/>
                  </a:schemeClr>
                </a:solidFill>
              </a:rPr>
              <a:t>IDRURI COMPLESSI</a:t>
            </a:r>
            <a:endParaRPr lang="it-IT" sz="1050" b="1" dirty="0">
              <a:solidFill>
                <a:schemeClr val="tx1">
                  <a:lumMod val="75000"/>
                  <a:lumOff val="25000"/>
                </a:schemeClr>
              </a:solidFill>
            </a:endParaRPr>
          </a:p>
        </p:txBody>
      </p:sp>
      <p:sp>
        <p:nvSpPr>
          <p:cNvPr id="9" name="Ovale 8"/>
          <p:cNvSpPr/>
          <p:nvPr/>
        </p:nvSpPr>
        <p:spPr>
          <a:xfrm>
            <a:off x="3572984" y="2643368"/>
            <a:ext cx="1800200" cy="189471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1400" b="1" dirty="0">
                <a:solidFill>
                  <a:schemeClr val="tx1">
                    <a:lumMod val="75000"/>
                    <a:lumOff val="25000"/>
                  </a:schemeClr>
                </a:solidFill>
              </a:rPr>
              <a:t>IDRURI INTERSTIZIALI</a:t>
            </a:r>
            <a:endParaRPr lang="it-IT" sz="1050" b="1" dirty="0">
              <a:solidFill>
                <a:schemeClr val="tx1">
                  <a:lumMod val="75000"/>
                  <a:lumOff val="25000"/>
                </a:schemeClr>
              </a:solidFill>
            </a:endParaRPr>
          </a:p>
        </p:txBody>
      </p:sp>
      <p:sp>
        <p:nvSpPr>
          <p:cNvPr id="10" name="Ovale 9"/>
          <p:cNvSpPr/>
          <p:nvPr/>
        </p:nvSpPr>
        <p:spPr>
          <a:xfrm>
            <a:off x="2958448" y="4376910"/>
            <a:ext cx="1800200" cy="189471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1400" b="1" dirty="0">
                <a:solidFill>
                  <a:schemeClr val="tx1">
                    <a:lumMod val="75000"/>
                    <a:lumOff val="25000"/>
                  </a:schemeClr>
                </a:solidFill>
              </a:rPr>
              <a:t>MATERIALI MICROPOROSI</a:t>
            </a:r>
            <a:endParaRPr lang="it-IT" sz="1050" b="1" dirty="0">
              <a:solidFill>
                <a:schemeClr val="tx1">
                  <a:lumMod val="75000"/>
                  <a:lumOff val="25000"/>
                </a:schemeClr>
              </a:solidFill>
            </a:endParaRPr>
          </a:p>
        </p:txBody>
      </p:sp>
      <p:sp>
        <p:nvSpPr>
          <p:cNvPr id="11" name="Rettangolo 10"/>
          <p:cNvSpPr/>
          <p:nvPr/>
        </p:nvSpPr>
        <p:spPr>
          <a:xfrm>
            <a:off x="7032104" y="1124744"/>
            <a:ext cx="4680520" cy="780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2">
                    <a:lumMod val="75000"/>
                  </a:schemeClr>
                </a:solidFill>
              </a:rPr>
              <a:t>PRESTAZIONI e TARGET del DOE</a:t>
            </a:r>
          </a:p>
        </p:txBody>
      </p:sp>
      <p:sp>
        <p:nvSpPr>
          <p:cNvPr id="12" name="Rettangolo 11"/>
          <p:cNvSpPr/>
          <p:nvPr/>
        </p:nvSpPr>
        <p:spPr>
          <a:xfrm>
            <a:off x="7628916" y="5667656"/>
            <a:ext cx="3723668" cy="25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2">
                    <a:lumMod val="75000"/>
                  </a:schemeClr>
                </a:solidFill>
              </a:rPr>
              <a:t>CAPACITA’ GRAVIMETRICA (% peso)</a:t>
            </a:r>
          </a:p>
        </p:txBody>
      </p:sp>
      <p:sp>
        <p:nvSpPr>
          <p:cNvPr id="13" name="Rettangolo 12"/>
          <p:cNvSpPr/>
          <p:nvPr/>
        </p:nvSpPr>
        <p:spPr>
          <a:xfrm rot="16200000">
            <a:off x="4697875" y="3736074"/>
            <a:ext cx="3723668" cy="25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2">
                    <a:lumMod val="75000"/>
                  </a:schemeClr>
                </a:solidFill>
              </a:rPr>
              <a:t>CAPACITA’ VOLUMETRICA (g/L)</a:t>
            </a:r>
          </a:p>
        </p:txBody>
      </p:sp>
    </p:spTree>
    <p:extLst>
      <p:ext uri="{BB962C8B-B14F-4D97-AF65-F5344CB8AC3E}">
        <p14:creationId xmlns:p14="http://schemas.microsoft.com/office/powerpoint/2010/main" val="254780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143672" y="-15190"/>
            <a:ext cx="9048328" cy="707886"/>
          </a:xfrm>
          <a:prstGeom prst="rect">
            <a:avLst/>
          </a:prstGeom>
          <a:gradFill flip="none" rotWithShape="1">
            <a:gsLst>
              <a:gs pos="0">
                <a:schemeClr val="accent1">
                  <a:lumMod val="5000"/>
                  <a:lumOff val="95000"/>
                  <a:alpha val="68000"/>
                </a:schemeClr>
              </a:gs>
              <a:gs pos="0">
                <a:schemeClr val="accent1">
                  <a:lumMod val="45000"/>
                  <a:lumOff val="55000"/>
                </a:schemeClr>
              </a:gs>
              <a:gs pos="46000">
                <a:srgbClr val="92D050"/>
              </a:gs>
              <a:gs pos="88000">
                <a:srgbClr val="FFC000"/>
              </a:gs>
              <a:gs pos="65000">
                <a:srgbClr val="CCFF99"/>
              </a:gs>
            </a:gsLst>
            <a:lin ang="0" scaled="1"/>
            <a:tileRect/>
          </a:gradFill>
        </p:spPr>
        <p:txBody>
          <a:bodyPr wrap="square">
            <a:spAutoFit/>
          </a:bodyPr>
          <a:lstStyle/>
          <a:p>
            <a:pPr algn="r"/>
            <a:r>
              <a:rPr lang="en-GB" sz="4000" dirty="0"/>
              <a:t>PROBLEMA</a:t>
            </a:r>
          </a:p>
        </p:txBody>
      </p:sp>
      <p:pic>
        <p:nvPicPr>
          <p:cNvPr id="2052" name="Picture 4" descr="http://cdn2.hubspot.net/hub/457312/file-2999574682-jpg/blog-files/bridge-the-g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740"/>
            <a:ext cx="12192000" cy="8161586"/>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p:cNvSpPr/>
          <p:nvPr/>
        </p:nvSpPr>
        <p:spPr>
          <a:xfrm>
            <a:off x="3515939" y="5711789"/>
            <a:ext cx="4032448" cy="11015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lumMod val="85000"/>
                    <a:lumOff val="15000"/>
                  </a:schemeClr>
                </a:solidFill>
                <a:effectLst>
                  <a:outerShdw blurRad="38100" dist="38100" dir="2700000" algn="tl">
                    <a:srgbClr val="000000">
                      <a:alpha val="43137"/>
                    </a:srgbClr>
                  </a:outerShdw>
                </a:effectLst>
              </a:rPr>
              <a:t>PROBLEMATICHE TECNOLOGICHE</a:t>
            </a:r>
          </a:p>
        </p:txBody>
      </p:sp>
      <p:sp>
        <p:nvSpPr>
          <p:cNvPr id="22" name="Rettangolo 21"/>
          <p:cNvSpPr/>
          <p:nvPr/>
        </p:nvSpPr>
        <p:spPr>
          <a:xfrm>
            <a:off x="8178087" y="5434225"/>
            <a:ext cx="3836517" cy="10911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lumMod val="85000"/>
                    <a:lumOff val="15000"/>
                  </a:schemeClr>
                </a:solidFill>
                <a:effectLst>
                  <a:outerShdw blurRad="38100" dist="38100" dir="2700000" algn="tl">
                    <a:srgbClr val="000000">
                      <a:alpha val="43137"/>
                    </a:srgbClr>
                  </a:outerShdw>
                </a:effectLst>
              </a:rPr>
              <a:t>SETTORE INDUSTRIALE IN FASE DI SVILUPPO</a:t>
            </a:r>
          </a:p>
        </p:txBody>
      </p:sp>
      <p:pic>
        <p:nvPicPr>
          <p:cNvPr id="3078" name="Picture 6" descr="http://digilander.libero.it/Principessa_Smeralda/BARRE/clessidr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788" y="3618735"/>
            <a:ext cx="2354750" cy="23547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techportal.eere.energy.gov/images/techcat_icons/icon_industri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0651" y="3254401"/>
            <a:ext cx="2457388" cy="2457388"/>
          </a:xfrm>
          <a:prstGeom prst="rect">
            <a:avLst/>
          </a:prstGeom>
          <a:noFill/>
          <a:extLst>
            <a:ext uri="{909E8E84-426E-40DD-AFC4-6F175D3DCCD1}">
              <a14:hiddenFill xmlns:a14="http://schemas.microsoft.com/office/drawing/2010/main">
                <a:solidFill>
                  <a:srgbClr val="FFFFFF"/>
                </a:solidFill>
              </a14:hiddenFill>
            </a:ext>
          </a:extLst>
        </p:spPr>
      </p:pic>
      <p:sp>
        <p:nvSpPr>
          <p:cNvPr id="30" name="Rettangolo 29"/>
          <p:cNvSpPr/>
          <p:nvPr/>
        </p:nvSpPr>
        <p:spPr>
          <a:xfrm>
            <a:off x="-47227" y="320837"/>
            <a:ext cx="5279131" cy="8759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1">
                    <a:lumMod val="85000"/>
                    <a:lumOff val="15000"/>
                  </a:schemeClr>
                </a:solidFill>
                <a:effectLst>
                  <a:outerShdw blurRad="38100" dist="38100" dir="2700000" algn="tl">
                    <a:srgbClr val="000000">
                      <a:alpha val="43137"/>
                    </a:srgbClr>
                  </a:outerShdw>
                </a:effectLst>
              </a:rPr>
              <a:t>ACCUMULI DI ENERGIA</a:t>
            </a:r>
            <a:r>
              <a:rPr lang="it-IT" sz="2400" dirty="0">
                <a:solidFill>
                  <a:schemeClr val="tx1">
                    <a:lumMod val="85000"/>
                    <a:lumOff val="15000"/>
                  </a:schemeClr>
                </a:solidFill>
                <a:effectLst>
                  <a:outerShdw blurRad="38100" dist="38100" dir="2700000" algn="tl">
                    <a:srgbClr val="000000">
                      <a:alpha val="43137"/>
                    </a:srgbClr>
                  </a:outerShdw>
                </a:effectLst>
              </a:rPr>
              <a:t>,</a:t>
            </a:r>
          </a:p>
          <a:p>
            <a:pPr algn="ctr"/>
            <a:r>
              <a:rPr lang="it-IT" sz="2400" dirty="0">
                <a:solidFill>
                  <a:schemeClr val="tx1">
                    <a:lumMod val="85000"/>
                    <a:lumOff val="15000"/>
                  </a:schemeClr>
                </a:solidFill>
                <a:effectLst>
                  <a:outerShdw blurRad="38100" dist="38100" dir="2700000" algn="tl">
                    <a:srgbClr val="000000">
                      <a:alpha val="43137"/>
                    </a:srgbClr>
                  </a:outerShdw>
                </a:effectLst>
              </a:rPr>
              <a:t>Per le rinnovabili, per le reti</a:t>
            </a:r>
          </a:p>
        </p:txBody>
      </p:sp>
      <p:sp>
        <p:nvSpPr>
          <p:cNvPr id="26" name="Rettangolo 25"/>
          <p:cNvSpPr/>
          <p:nvPr/>
        </p:nvSpPr>
        <p:spPr>
          <a:xfrm>
            <a:off x="203986" y="4796110"/>
            <a:ext cx="2997103" cy="11015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lumMod val="85000"/>
                    <a:lumOff val="15000"/>
                  </a:schemeClr>
                </a:solidFill>
                <a:effectLst>
                  <a:outerShdw blurRad="38100" dist="38100" dir="2700000" algn="tl">
                    <a:srgbClr val="000000">
                      <a:alpha val="43137"/>
                    </a:srgbClr>
                  </a:outerShdw>
                </a:effectLst>
              </a:rPr>
              <a:t>TECNOLOGIE ATTUALI COSTOSE</a:t>
            </a:r>
          </a:p>
        </p:txBody>
      </p:sp>
      <p:sp>
        <p:nvSpPr>
          <p:cNvPr id="27" name="Ovale 26"/>
          <p:cNvSpPr/>
          <p:nvPr/>
        </p:nvSpPr>
        <p:spPr>
          <a:xfrm>
            <a:off x="6528368" y="-167259"/>
            <a:ext cx="2880000" cy="2880000"/>
          </a:xfrm>
          <a:prstGeom prst="ellips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ENERGIA DA FONTI RINNOVABILI</a:t>
            </a:r>
          </a:p>
        </p:txBody>
      </p:sp>
      <p:sp>
        <p:nvSpPr>
          <p:cNvPr id="29" name="Ovale 28"/>
          <p:cNvSpPr/>
          <p:nvPr/>
        </p:nvSpPr>
        <p:spPr>
          <a:xfrm>
            <a:off x="9048568" y="82948"/>
            <a:ext cx="2160000" cy="2160000"/>
          </a:xfrm>
          <a:prstGeom prst="ellips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rPr>
              <a:t>ARIA PULITA</a:t>
            </a:r>
          </a:p>
        </p:txBody>
      </p:sp>
      <p:sp>
        <p:nvSpPr>
          <p:cNvPr id="28" name="Ovale 27"/>
          <p:cNvSpPr/>
          <p:nvPr/>
        </p:nvSpPr>
        <p:spPr>
          <a:xfrm>
            <a:off x="2214184" y="1272741"/>
            <a:ext cx="2160000" cy="2160000"/>
          </a:xfrm>
          <a:prstGeom prst="ellips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rPr>
              <a:t>RIDUZIONE EMISSIONI CO2</a:t>
            </a:r>
          </a:p>
        </p:txBody>
      </p:sp>
      <p:pic>
        <p:nvPicPr>
          <p:cNvPr id="3074" name="Picture 2" descr="http://pngimg.com/upload/money_PNG354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850" y="2627961"/>
            <a:ext cx="2524904" cy="2524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655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93" t="11336" r="337" b="1254"/>
          <a:stretch/>
        </p:blipFill>
        <p:spPr>
          <a:xfrm>
            <a:off x="-144016" y="-171400"/>
            <a:ext cx="12336016" cy="7147014"/>
          </a:xfrm>
          <a:prstGeom prst="rect">
            <a:avLst/>
          </a:prstGeom>
        </p:spPr>
      </p:pic>
      <p:sp>
        <p:nvSpPr>
          <p:cNvPr id="3" name="Rettangolo 2"/>
          <p:cNvSpPr/>
          <p:nvPr/>
        </p:nvSpPr>
        <p:spPr>
          <a:xfrm>
            <a:off x="-3516" y="0"/>
            <a:ext cx="5667468" cy="923330"/>
          </a:xfrm>
          <a:prstGeom prst="rect">
            <a:avLst/>
          </a:prstGeom>
          <a:solidFill>
            <a:schemeClr val="bg1"/>
          </a:solidFill>
        </p:spPr>
        <p:txBody>
          <a:bodyPr wrap="square">
            <a:spAutoFit/>
          </a:bodyPr>
          <a:lstStyle/>
          <a:p>
            <a:pPr algn="just">
              <a:spcBef>
                <a:spcPts val="450"/>
              </a:spcBef>
              <a:spcAft>
                <a:spcPts val="900"/>
              </a:spcAft>
            </a:pPr>
            <a:r>
              <a:rPr lang="en-US" sz="1350" dirty="0">
                <a:solidFill>
                  <a:schemeClr val="bg1">
                    <a:lumMod val="65000"/>
                  </a:schemeClr>
                </a:solidFill>
                <a:latin typeface="Arial" panose="020B0604020202020204" pitchFamily="34" charset="0"/>
                <a:ea typeface="Times New Roman" panose="02020603050405020304" pitchFamily="18" charset="0"/>
                <a:cs typeface="Calibri" panose="020F0502020204030204" pitchFamily="34" charset="0"/>
              </a:rPr>
              <a:t>The research leading to these results has received funding from the European Union’s Seventh Framework Programme (FP7/2007-2013) for the Fuel Cells and Hydrogen Joint Technology Initiative under grant agreement nr. 303472.</a:t>
            </a:r>
            <a:endParaRPr lang="it-IT" sz="1350" dirty="0">
              <a:solidFill>
                <a:schemeClr val="bg1">
                  <a:lumMod val="65000"/>
                </a:schemeClr>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96325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568608" y="6434116"/>
            <a:ext cx="487680" cy="365125"/>
          </a:xfrm>
          <a:prstGeom prst="rect">
            <a:avLst/>
          </a:prstGeom>
        </p:spPr>
        <p:txBody>
          <a:bodyPr/>
          <a:lstStyle/>
          <a:p>
            <a:fld id="{E351089A-E3F4-4E8A-82B9-6C35F35AD813}" type="slidenum">
              <a:rPr lang="en-US" smtClean="0"/>
              <a:pPr/>
              <a:t>21</a:t>
            </a:fld>
            <a:endParaRPr lang="en-US" dirty="0"/>
          </a:p>
        </p:txBody>
      </p:sp>
      <p:graphicFrame>
        <p:nvGraphicFramePr>
          <p:cNvPr id="6" name="Tabella 5"/>
          <p:cNvGraphicFramePr>
            <a:graphicFrameLocks noGrp="1"/>
          </p:cNvGraphicFramePr>
          <p:nvPr>
            <p:extLst>
              <p:ext uri="{D42A27DB-BD31-4B8C-83A1-F6EECF244321}">
                <p14:modId xmlns:p14="http://schemas.microsoft.com/office/powerpoint/2010/main" val="609035919"/>
              </p:ext>
            </p:extLst>
          </p:nvPr>
        </p:nvGraphicFramePr>
        <p:xfrm>
          <a:off x="666204" y="3044957"/>
          <a:ext cx="10535195" cy="3035803"/>
        </p:xfrm>
        <a:graphic>
          <a:graphicData uri="http://schemas.openxmlformats.org/drawingml/2006/table">
            <a:tbl>
              <a:tblPr/>
              <a:tblGrid>
                <a:gridCol w="1810296">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gridCol w="1739536">
                  <a:extLst>
                    <a:ext uri="{9D8B030D-6E8A-4147-A177-3AD203B41FA5}">
                      <a16:colId xmlns:a16="http://schemas.microsoft.com/office/drawing/2014/main" val="20002"/>
                    </a:ext>
                  </a:extLst>
                </a:gridCol>
                <a:gridCol w="1803763">
                  <a:extLst>
                    <a:ext uri="{9D8B030D-6E8A-4147-A177-3AD203B41FA5}">
                      <a16:colId xmlns:a16="http://schemas.microsoft.com/office/drawing/2014/main" val="20003"/>
                    </a:ext>
                  </a:extLst>
                </a:gridCol>
              </a:tblGrid>
              <a:tr h="568960">
                <a:tc>
                  <a:txBody>
                    <a:bodyPr/>
                    <a:lstStyle/>
                    <a:p>
                      <a:pPr>
                        <a:spcBef>
                          <a:spcPts val="600"/>
                        </a:spcBef>
                        <a:spcAft>
                          <a:spcPts val="0"/>
                        </a:spcAft>
                      </a:pPr>
                      <a:r>
                        <a:rPr lang="en-GB" sz="1900" b="1" dirty="0">
                          <a:effectLst/>
                          <a:latin typeface="Calibri" panose="020F0502020204030204" pitchFamily="34" charset="0"/>
                          <a:ea typeface="Times New Roman" panose="02020603050405020304" pitchFamily="18" charset="0"/>
                        </a:rPr>
                        <a:t>PARTNER</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0"/>
                        </a:spcAft>
                      </a:pPr>
                      <a:r>
                        <a:rPr lang="en-GB" sz="1900" b="1" dirty="0">
                          <a:effectLst/>
                          <a:latin typeface="Calibri" panose="020F0502020204030204" pitchFamily="34" charset="0"/>
                          <a:ea typeface="Times New Roman" panose="02020603050405020304" pitchFamily="18" charset="0"/>
                        </a:rPr>
                        <a:t>NOME</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0"/>
                        </a:spcAft>
                      </a:pPr>
                      <a:r>
                        <a:rPr lang="en-GB" sz="1900" b="1" dirty="0">
                          <a:effectLst/>
                          <a:latin typeface="Calibri" panose="020F0502020204030204" pitchFamily="34" charset="0"/>
                          <a:ea typeface="Times New Roman" panose="02020603050405020304" pitchFamily="18" charset="0"/>
                        </a:rPr>
                        <a:t>ACRONIMO</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0"/>
                        </a:spcAft>
                      </a:pPr>
                      <a:r>
                        <a:rPr lang="en-GB" sz="1900" b="1" dirty="0">
                          <a:effectLst/>
                          <a:latin typeface="Calibri" panose="020F0502020204030204" pitchFamily="34" charset="0"/>
                          <a:ea typeface="Times New Roman" panose="02020603050405020304" pitchFamily="18" charset="0"/>
                        </a:rPr>
                        <a:t>PAESE</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9923">
                <a:tc>
                  <a:txBody>
                    <a:bodyPr/>
                    <a:lstStyle/>
                    <a:p>
                      <a:pPr>
                        <a:spcAft>
                          <a:spcPts val="0"/>
                        </a:spcAft>
                      </a:pPr>
                      <a:r>
                        <a:rPr lang="en-GB" sz="1900" dirty="0">
                          <a:effectLst/>
                          <a:latin typeface="Calibri" panose="020F0502020204030204" pitchFamily="34" charset="0"/>
                          <a:ea typeface="Times New Roman" panose="02020603050405020304" pitchFamily="18" charset="0"/>
                          <a:cs typeface="Arial" panose="020B0604020202020204" pitchFamily="34" charset="0"/>
                        </a:rPr>
                        <a:t>1 (Coordinator)</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dirty="0">
                          <a:effectLst/>
                          <a:latin typeface="Calibri" panose="020F0502020204030204" pitchFamily="34" charset="0"/>
                          <a:ea typeface="Times New Roman" panose="02020603050405020304" pitchFamily="18" charset="0"/>
                          <a:cs typeface="Arial" panose="020B0604020202020204" pitchFamily="34" charset="0"/>
                        </a:rPr>
                        <a:t>Fondazione Bruno Kessler</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0"/>
                        </a:spcAft>
                      </a:pPr>
                      <a:r>
                        <a:rPr lang="en-GB" sz="1900">
                          <a:effectLst/>
                          <a:latin typeface="Calibri" panose="020F0502020204030204" pitchFamily="34" charset="0"/>
                          <a:ea typeface="Times New Roman" panose="02020603050405020304" pitchFamily="18" charset="0"/>
                        </a:rPr>
                        <a:t>FBK</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a:effectLst/>
                          <a:latin typeface="Calibri" panose="020F0502020204030204" pitchFamily="34" charset="0"/>
                          <a:ea typeface="Times New Roman" panose="02020603050405020304" pitchFamily="18" charset="0"/>
                          <a:cs typeface="Arial" panose="020B0604020202020204" pitchFamily="34" charset="0"/>
                        </a:rPr>
                        <a:t>Italy</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4480">
                <a:tc>
                  <a:txBody>
                    <a:bodyPr/>
                    <a:lstStyle/>
                    <a:p>
                      <a:pPr>
                        <a:spcAft>
                          <a:spcPts val="0"/>
                        </a:spcAft>
                      </a:pPr>
                      <a:r>
                        <a:rPr lang="en-GB" sz="1900" dirty="0">
                          <a:effectLst/>
                          <a:latin typeface="Calibri" panose="020F0502020204030204" pitchFamily="34" charset="0"/>
                          <a:ea typeface="Times New Roman" panose="02020603050405020304" pitchFamily="18" charset="0"/>
                          <a:cs typeface="Arial" panose="020B0604020202020204" pitchFamily="34" charset="0"/>
                        </a:rPr>
                        <a:t>2</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dirty="0">
                          <a:effectLst/>
                          <a:latin typeface="Calibri" panose="020F0502020204030204" pitchFamily="34" charset="0"/>
                          <a:ea typeface="Times New Roman" panose="02020603050405020304" pitchFamily="18" charset="0"/>
                          <a:cs typeface="Arial" panose="020B0604020202020204" pitchFamily="34" charset="0"/>
                        </a:rPr>
                        <a:t>MBN </a:t>
                      </a:r>
                      <a:r>
                        <a:rPr lang="en-GB" sz="1900" dirty="0" err="1">
                          <a:effectLst/>
                          <a:latin typeface="Calibri" panose="020F0502020204030204" pitchFamily="34" charset="0"/>
                          <a:ea typeface="Times New Roman" panose="02020603050405020304" pitchFamily="18" charset="0"/>
                          <a:cs typeface="Arial" panose="020B0604020202020204" pitchFamily="34" charset="0"/>
                        </a:rPr>
                        <a:t>Nanomaterialia</a:t>
                      </a:r>
                      <a:r>
                        <a:rPr lang="en-GB" sz="1900" dirty="0">
                          <a:effectLst/>
                          <a:latin typeface="Calibri" panose="020F0502020204030204" pitchFamily="34" charset="0"/>
                          <a:ea typeface="Times New Roman" panose="02020603050405020304" pitchFamily="18" charset="0"/>
                          <a:cs typeface="Arial" panose="020B0604020202020204" pitchFamily="34" charset="0"/>
                        </a:rPr>
                        <a:t> SPA</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0"/>
                        </a:spcAft>
                      </a:pPr>
                      <a:r>
                        <a:rPr lang="en-GB" sz="1900">
                          <a:effectLst/>
                          <a:latin typeface="Calibri" panose="020F0502020204030204" pitchFamily="34" charset="0"/>
                          <a:ea typeface="Times New Roman" panose="02020603050405020304" pitchFamily="18" charset="0"/>
                        </a:rPr>
                        <a:t>MBN</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a:effectLst/>
                          <a:latin typeface="Calibri" panose="020F0502020204030204" pitchFamily="34" charset="0"/>
                          <a:ea typeface="Times New Roman" panose="02020603050405020304" pitchFamily="18" charset="0"/>
                          <a:cs typeface="Arial" panose="020B0604020202020204" pitchFamily="34" charset="0"/>
                        </a:rPr>
                        <a:t>Italy</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4480">
                <a:tc>
                  <a:txBody>
                    <a:bodyPr/>
                    <a:lstStyle/>
                    <a:p>
                      <a:pPr>
                        <a:spcAft>
                          <a:spcPts val="0"/>
                        </a:spcAft>
                      </a:pPr>
                      <a:r>
                        <a:rPr lang="en-GB" sz="1900">
                          <a:effectLst/>
                          <a:latin typeface="Calibri" panose="020F0502020204030204" pitchFamily="34" charset="0"/>
                          <a:ea typeface="Times New Roman" panose="02020603050405020304" pitchFamily="18" charset="0"/>
                          <a:cs typeface="Arial" panose="020B0604020202020204" pitchFamily="34" charset="0"/>
                        </a:rPr>
                        <a:t>3</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dirty="0" err="1">
                          <a:effectLst/>
                          <a:latin typeface="Calibri" panose="020F0502020204030204" pitchFamily="34" charset="0"/>
                          <a:ea typeface="Times New Roman" panose="02020603050405020304" pitchFamily="18" charset="0"/>
                          <a:cs typeface="Arial" panose="020B0604020202020204" pitchFamily="34" charset="0"/>
                        </a:rPr>
                        <a:t>Cidete</a:t>
                      </a:r>
                      <a:r>
                        <a:rPr lang="en-GB" sz="1900" dirty="0">
                          <a:effectLst/>
                          <a:latin typeface="Calibri" panose="020F0502020204030204" pitchFamily="34" charset="0"/>
                          <a:ea typeface="Times New Roman" panose="02020603050405020304" pitchFamily="18" charset="0"/>
                          <a:cs typeface="Arial" panose="020B0604020202020204" pitchFamily="34" charset="0"/>
                        </a:rPr>
                        <a:t> </a:t>
                      </a:r>
                      <a:r>
                        <a:rPr lang="en-GB" sz="1900" dirty="0" err="1">
                          <a:effectLst/>
                          <a:latin typeface="Calibri" panose="020F0502020204030204" pitchFamily="34" charset="0"/>
                          <a:ea typeface="Times New Roman" panose="02020603050405020304" pitchFamily="18" charset="0"/>
                          <a:cs typeface="Arial" panose="020B0604020202020204" pitchFamily="34" charset="0"/>
                        </a:rPr>
                        <a:t>Ingenieros</a:t>
                      </a:r>
                      <a:r>
                        <a:rPr lang="en-GB" sz="1900" dirty="0">
                          <a:effectLst/>
                          <a:latin typeface="Calibri" panose="020F0502020204030204" pitchFamily="34" charset="0"/>
                          <a:ea typeface="Times New Roman" panose="02020603050405020304" pitchFamily="18" charset="0"/>
                          <a:cs typeface="Arial" panose="020B0604020202020204" pitchFamily="34" charset="0"/>
                        </a:rPr>
                        <a:t> SL</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0"/>
                        </a:spcAft>
                      </a:pPr>
                      <a:r>
                        <a:rPr lang="en-GB" sz="1900">
                          <a:effectLst/>
                          <a:latin typeface="Calibri" panose="020F0502020204030204" pitchFamily="34" charset="0"/>
                          <a:ea typeface="Times New Roman" panose="02020603050405020304" pitchFamily="18" charset="0"/>
                        </a:rPr>
                        <a:t>CIDETE</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a:effectLst/>
                          <a:latin typeface="Calibri" panose="020F0502020204030204" pitchFamily="34" charset="0"/>
                          <a:ea typeface="Times New Roman" panose="02020603050405020304" pitchFamily="18" charset="0"/>
                          <a:cs typeface="Arial" panose="020B0604020202020204" pitchFamily="34" charset="0"/>
                        </a:rPr>
                        <a:t>Spain</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4480">
                <a:tc>
                  <a:txBody>
                    <a:bodyPr/>
                    <a:lstStyle/>
                    <a:p>
                      <a:pPr>
                        <a:spcAft>
                          <a:spcPts val="0"/>
                        </a:spcAft>
                      </a:pPr>
                      <a:r>
                        <a:rPr lang="en-GB" sz="1900">
                          <a:effectLst/>
                          <a:latin typeface="Calibri" panose="020F0502020204030204" pitchFamily="34" charset="0"/>
                          <a:ea typeface="Times New Roman" panose="02020603050405020304" pitchFamily="18" charset="0"/>
                          <a:cs typeface="Arial" panose="020B0604020202020204" pitchFamily="34" charset="0"/>
                        </a:rPr>
                        <a:t>4</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dirty="0" err="1">
                          <a:effectLst/>
                          <a:latin typeface="Calibri" panose="020F0502020204030204" pitchFamily="34" charset="0"/>
                          <a:ea typeface="Times New Roman" panose="02020603050405020304" pitchFamily="18" charset="0"/>
                          <a:cs typeface="Arial" panose="020B0604020202020204" pitchFamily="34" charset="0"/>
                        </a:rPr>
                        <a:t>Matres</a:t>
                      </a:r>
                      <a:r>
                        <a:rPr lang="en-GB" sz="1900" dirty="0">
                          <a:effectLst/>
                          <a:latin typeface="Calibri" panose="020F0502020204030204" pitchFamily="34" charset="0"/>
                          <a:ea typeface="Times New Roman" panose="02020603050405020304" pitchFamily="18" charset="0"/>
                          <a:cs typeface="Arial" panose="020B0604020202020204" pitchFamily="34" charset="0"/>
                        </a:rPr>
                        <a:t> SCRL</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0"/>
                        </a:spcAft>
                      </a:pPr>
                      <a:r>
                        <a:rPr lang="en-GB" sz="1900">
                          <a:effectLst/>
                          <a:latin typeface="Calibri" panose="020F0502020204030204" pitchFamily="34" charset="0"/>
                          <a:ea typeface="Times New Roman" panose="02020603050405020304" pitchFamily="18" charset="0"/>
                        </a:rPr>
                        <a:t>MATRES</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a:effectLst/>
                          <a:latin typeface="Calibri" panose="020F0502020204030204" pitchFamily="34" charset="0"/>
                          <a:ea typeface="Times New Roman" panose="02020603050405020304" pitchFamily="18" charset="0"/>
                          <a:cs typeface="Arial" panose="020B0604020202020204" pitchFamily="34" charset="0"/>
                        </a:rPr>
                        <a:t>Italy</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4480">
                <a:tc>
                  <a:txBody>
                    <a:bodyPr/>
                    <a:lstStyle/>
                    <a:p>
                      <a:pPr>
                        <a:spcAft>
                          <a:spcPts val="0"/>
                        </a:spcAft>
                      </a:pPr>
                      <a:r>
                        <a:rPr kumimoji="0" lang="en-GB" sz="1900" kern="1200">
                          <a:solidFill>
                            <a:schemeClr val="tx1"/>
                          </a:solidFill>
                          <a:effectLst/>
                          <a:latin typeface="Calibri" panose="020F0502020204030204" pitchFamily="34" charset="0"/>
                          <a:ea typeface="Times New Roman" panose="02020603050405020304" pitchFamily="18" charset="0"/>
                          <a:cs typeface="Arial" panose="020B0604020202020204" pitchFamily="34" charset="0"/>
                        </a:rPr>
                        <a:t>5</a:t>
                      </a:r>
                      <a:endParaRPr kumimoji="0" lang="it-IT" sz="1900" kern="12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kumimoji="0" lang="en-GB" sz="190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sz="1900" kern="1200" dirty="0"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Panco</a:t>
                      </a:r>
                      <a:r>
                        <a:rPr kumimoji="0" lang="en-GB" sz="190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GmbH</a:t>
                      </a: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0"/>
                        </a:spcAft>
                      </a:pPr>
                      <a:r>
                        <a:rPr lang="en-GB" sz="1900" dirty="0">
                          <a:effectLst/>
                          <a:latin typeface="Calibri" panose="020F0502020204030204" pitchFamily="34" charset="0"/>
                          <a:ea typeface="Times New Roman" panose="02020603050405020304" pitchFamily="18" charset="0"/>
                        </a:rPr>
                        <a:t>PANCO</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dirty="0">
                          <a:effectLst/>
                          <a:latin typeface="Calibri" panose="020F0502020204030204" pitchFamily="34" charset="0"/>
                          <a:ea typeface="Times New Roman" panose="02020603050405020304" pitchFamily="18" charset="0"/>
                          <a:cs typeface="Arial" panose="020B0604020202020204" pitchFamily="34" charset="0"/>
                        </a:rPr>
                        <a:t>Germany</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4480">
                <a:tc>
                  <a:txBody>
                    <a:bodyPr/>
                    <a:lstStyle/>
                    <a:p>
                      <a:pPr>
                        <a:spcAft>
                          <a:spcPts val="0"/>
                        </a:spcAft>
                      </a:pPr>
                      <a:r>
                        <a:rPr lang="en-GB" sz="1900">
                          <a:effectLst/>
                          <a:latin typeface="Calibri" panose="020F0502020204030204" pitchFamily="34" charset="0"/>
                          <a:ea typeface="Times New Roman" panose="02020603050405020304" pitchFamily="18" charset="0"/>
                          <a:cs typeface="Arial" panose="020B0604020202020204" pitchFamily="34" charset="0"/>
                        </a:rPr>
                        <a:t>6</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dirty="0">
                          <a:effectLst/>
                          <a:latin typeface="Calibri" panose="020F0502020204030204" pitchFamily="34" charset="0"/>
                          <a:ea typeface="Times New Roman" panose="02020603050405020304" pitchFamily="18" charset="0"/>
                          <a:cs typeface="Arial" panose="020B0604020202020204" pitchFamily="34" charset="0"/>
                        </a:rPr>
                        <a:t>Universidad de la Laguna</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0"/>
                        </a:spcAft>
                      </a:pPr>
                      <a:r>
                        <a:rPr lang="en-GB" sz="1900" dirty="0">
                          <a:effectLst/>
                          <a:latin typeface="Calibri" panose="020F0502020204030204" pitchFamily="34" charset="0"/>
                          <a:ea typeface="Times New Roman" panose="02020603050405020304" pitchFamily="18" charset="0"/>
                        </a:rPr>
                        <a:t>ULL</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GB" sz="1900">
                          <a:effectLst/>
                          <a:latin typeface="Calibri" panose="020F0502020204030204" pitchFamily="34" charset="0"/>
                          <a:ea typeface="Times New Roman" panose="02020603050405020304" pitchFamily="18" charset="0"/>
                          <a:cs typeface="Arial" panose="020B0604020202020204" pitchFamily="34" charset="0"/>
                        </a:rPr>
                        <a:t>Spain</a:t>
                      </a:r>
                      <a:endParaRPr lang="it-IT" sz="190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68960">
                <a:tc>
                  <a:txBody>
                    <a:bodyPr/>
                    <a:lstStyle/>
                    <a:p>
                      <a:pPr>
                        <a:spcAft>
                          <a:spcPts val="0"/>
                        </a:spcAft>
                      </a:pPr>
                      <a:r>
                        <a:rPr lang="it-IT" sz="1900" dirty="0">
                          <a:effectLst/>
                          <a:latin typeface="Calibri" panose="020F0502020204030204" pitchFamily="34" charset="0"/>
                          <a:ea typeface="Times New Roman" panose="02020603050405020304" pitchFamily="18" charset="0"/>
                        </a:rPr>
                        <a:t>7</a:t>
                      </a: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kumimoji="0" lang="en-US" sz="190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Joint Research Centre – Institute for Energy and Transport 	</a:t>
                      </a: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0"/>
                        </a:spcAft>
                      </a:pPr>
                      <a:r>
                        <a:rPr lang="it-IT" sz="1900" dirty="0">
                          <a:effectLst/>
                          <a:latin typeface="Calibri" panose="020F0502020204030204" pitchFamily="34" charset="0"/>
                          <a:ea typeface="Times New Roman" panose="02020603050405020304" pitchFamily="18" charset="0"/>
                        </a:rPr>
                        <a:t>JRC</a:t>
                      </a: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it-IT" sz="1900" dirty="0" err="1">
                          <a:effectLst/>
                          <a:latin typeface="Calibri" panose="020F0502020204030204" pitchFamily="34" charset="0"/>
                          <a:ea typeface="Times New Roman" panose="02020603050405020304" pitchFamily="18" charset="0"/>
                        </a:rPr>
                        <a:t>Netherland</a:t>
                      </a:r>
                      <a:endParaRPr lang="it-IT" sz="1900" dirty="0">
                        <a:effectLst/>
                        <a:latin typeface="Calibri" panose="020F0502020204030204" pitchFamily="34" charset="0"/>
                        <a:ea typeface="Times New Roman" panose="02020603050405020304" pitchFamily="18" charset="0"/>
                      </a:endParaRPr>
                    </a:p>
                  </a:txBody>
                  <a:tcPr marL="90593" marR="90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15" name="Immagine 14" descr="http://www.nanomicro-project.eu/joomla/images/stories/matreslogo.jpg"/>
          <p:cNvPicPr/>
          <p:nvPr/>
        </p:nvPicPr>
        <p:blipFill rotWithShape="1">
          <a:blip r:embed="rId3" cstate="print">
            <a:extLst>
              <a:ext uri="{28A0092B-C50C-407E-A947-70E740481C1C}">
                <a14:useLocalDpi xmlns:a14="http://schemas.microsoft.com/office/drawing/2010/main" val="0"/>
              </a:ext>
            </a:extLst>
          </a:blip>
          <a:srcRect r="22770" b="44805"/>
          <a:stretch/>
        </p:blipFill>
        <p:spPr bwMode="auto">
          <a:xfrm>
            <a:off x="2563843" y="1967388"/>
            <a:ext cx="1549191" cy="352695"/>
          </a:xfrm>
          <a:prstGeom prst="rect">
            <a:avLst/>
          </a:prstGeom>
          <a:noFill/>
          <a:ln>
            <a:noFill/>
          </a:ln>
        </p:spPr>
      </p:pic>
      <p:pic>
        <p:nvPicPr>
          <p:cNvPr id="16" name="Immagine 15" descr="http://www.leitat.org/ephocell/images/ephocell/partners/cidete.jpg"/>
          <p:cNvPicPr/>
          <p:nvPr/>
        </p:nvPicPr>
        <p:blipFill>
          <a:blip r:embed="rId4">
            <a:extLst>
              <a:ext uri="{28A0092B-C50C-407E-A947-70E740481C1C}">
                <a14:useLocalDpi xmlns:a14="http://schemas.microsoft.com/office/drawing/2010/main" val="0"/>
              </a:ext>
            </a:extLst>
          </a:blip>
          <a:srcRect/>
          <a:stretch>
            <a:fillRect/>
          </a:stretch>
        </p:blipFill>
        <p:spPr bwMode="auto">
          <a:xfrm>
            <a:off x="4527566" y="1985535"/>
            <a:ext cx="981075" cy="876300"/>
          </a:xfrm>
          <a:prstGeom prst="rect">
            <a:avLst/>
          </a:prstGeom>
          <a:noFill/>
          <a:ln>
            <a:noFill/>
          </a:ln>
        </p:spPr>
      </p:pic>
      <p:pic>
        <p:nvPicPr>
          <p:cNvPr id="17" name="Immagine 16" descr="http://www.nanomicro-project.eu/joomla/images/stories/logomb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4561" y="1995060"/>
            <a:ext cx="845820" cy="866775"/>
          </a:xfrm>
          <a:prstGeom prst="rect">
            <a:avLst/>
          </a:prstGeom>
          <a:noFill/>
          <a:ln>
            <a:noFill/>
          </a:ln>
        </p:spPr>
      </p:pic>
      <p:pic>
        <p:nvPicPr>
          <p:cNvPr id="18" name="Immagine 17" descr="http://www.panco.de/header/logo.jpg"/>
          <p:cNvPicPr/>
          <p:nvPr/>
        </p:nvPicPr>
        <p:blipFill>
          <a:blip r:embed="rId6">
            <a:extLst>
              <a:ext uri="{28A0092B-C50C-407E-A947-70E740481C1C}">
                <a14:useLocalDpi xmlns:a14="http://schemas.microsoft.com/office/drawing/2010/main" val="0"/>
              </a:ext>
            </a:extLst>
          </a:blip>
          <a:srcRect/>
          <a:stretch>
            <a:fillRect/>
          </a:stretch>
        </p:blipFill>
        <p:spPr bwMode="auto">
          <a:xfrm>
            <a:off x="2442344" y="2320083"/>
            <a:ext cx="1898763" cy="675019"/>
          </a:xfrm>
          <a:prstGeom prst="rect">
            <a:avLst/>
          </a:prstGeom>
          <a:noFill/>
          <a:ln>
            <a:noFill/>
          </a:ln>
        </p:spPr>
      </p:pic>
      <p:pic>
        <p:nvPicPr>
          <p:cNvPr id="19" name="Immagine 18" descr="http://www.euroclima.org/images/stories/Logos/Logo-JRC_ver_en.gi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0181" y="2043954"/>
            <a:ext cx="2338387" cy="709283"/>
          </a:xfrm>
          <a:prstGeom prst="rect">
            <a:avLst/>
          </a:prstGeom>
          <a:noFill/>
          <a:ln>
            <a:noFill/>
          </a:ln>
        </p:spPr>
      </p:pic>
      <p:pic>
        <p:nvPicPr>
          <p:cNvPr id="20" name="Immagine 19" descr="http://www.algebra.matfun.ull.es/garachico08/pics/ull2.png"/>
          <p:cNvPicPr/>
          <p:nvPr/>
        </p:nvPicPr>
        <p:blipFill rotWithShape="1">
          <a:blip r:embed="rId8" cstate="print">
            <a:extLst>
              <a:ext uri="{28A0092B-C50C-407E-A947-70E740481C1C}">
                <a14:useLocalDpi xmlns:a14="http://schemas.microsoft.com/office/drawing/2010/main" val="0"/>
              </a:ext>
            </a:extLst>
          </a:blip>
          <a:srcRect b="52133"/>
          <a:stretch/>
        </p:blipFill>
        <p:spPr bwMode="auto">
          <a:xfrm>
            <a:off x="7161945" y="2138730"/>
            <a:ext cx="1296671" cy="569913"/>
          </a:xfrm>
          <a:prstGeom prst="rect">
            <a:avLst/>
          </a:prstGeom>
          <a:noFill/>
          <a:ln>
            <a:noFill/>
          </a:ln>
        </p:spPr>
      </p:pic>
      <p:pic>
        <p:nvPicPr>
          <p:cNvPr id="21" name="Picture 8" descr="LOGO"/>
          <p:cNvPicPr>
            <a:picLocks noChangeAspect="1" noChangeArrowheads="1"/>
          </p:cNvPicPr>
          <p:nvPr/>
        </p:nvPicPr>
        <p:blipFill>
          <a:blip r:embed="rId9" cstate="print"/>
          <a:srcRect r="51655" b="38666"/>
          <a:stretch>
            <a:fillRect/>
          </a:stretch>
        </p:blipFill>
        <p:spPr bwMode="auto">
          <a:xfrm>
            <a:off x="878145" y="2066250"/>
            <a:ext cx="1218597" cy="664689"/>
          </a:xfrm>
          <a:prstGeom prst="rect">
            <a:avLst/>
          </a:prstGeom>
          <a:noFill/>
          <a:ln w="9525">
            <a:noFill/>
            <a:miter lim="800000"/>
            <a:headEnd/>
            <a:tailEnd/>
          </a:ln>
        </p:spPr>
      </p:pic>
      <p:sp>
        <p:nvSpPr>
          <p:cNvPr id="22" name="Titolo 3"/>
          <p:cNvSpPr>
            <a:spLocks noGrp="1"/>
          </p:cNvSpPr>
          <p:nvPr>
            <p:ph type="title"/>
          </p:nvPr>
        </p:nvSpPr>
        <p:spPr>
          <a:xfrm>
            <a:off x="1083488" y="-17648"/>
            <a:ext cx="10972800" cy="781815"/>
          </a:xfrm>
        </p:spPr>
        <p:txBody>
          <a:bodyPr/>
          <a:lstStyle/>
          <a:p>
            <a:pPr algn="r"/>
            <a:r>
              <a:rPr lang="en-GB" dirty="0">
                <a:solidFill>
                  <a:srgbClr val="C00000"/>
                </a:solidFill>
              </a:rPr>
              <a:t>PROGETTO </a:t>
            </a:r>
            <a:r>
              <a:rPr lang="en-GB" dirty="0">
                <a:solidFill>
                  <a:srgbClr val="C00000"/>
                </a:solidFill>
                <a:effectLst>
                  <a:outerShdw blurRad="38100" dist="38100" dir="2700000" algn="tl">
                    <a:srgbClr val="000000">
                      <a:alpha val="43137"/>
                    </a:srgbClr>
                  </a:outerShdw>
                </a:effectLst>
              </a:rPr>
              <a:t>EDEN</a:t>
            </a:r>
          </a:p>
        </p:txBody>
      </p:sp>
      <p:sp>
        <p:nvSpPr>
          <p:cNvPr id="12" name="TextBox 5"/>
          <p:cNvSpPr txBox="1">
            <a:spLocks noChangeArrowheads="1"/>
          </p:cNvSpPr>
          <p:nvPr/>
        </p:nvSpPr>
        <p:spPr bwMode="auto">
          <a:xfrm>
            <a:off x="666204" y="823779"/>
            <a:ext cx="10542364" cy="107702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2133" dirty="0"/>
              <a:t>ACRONIMO:  </a:t>
            </a:r>
            <a:r>
              <a:rPr lang="en-GB" sz="2133" b="1" i="1" dirty="0"/>
              <a:t>EDen</a:t>
            </a:r>
            <a:endParaRPr lang="it-IT" sz="2133" dirty="0"/>
          </a:p>
          <a:p>
            <a:r>
              <a:rPr lang="en-GB" sz="2133" dirty="0"/>
              <a:t>TITOLO COMPLETO: High </a:t>
            </a:r>
            <a:r>
              <a:rPr lang="en-GB" sz="2133" b="1" i="1" dirty="0"/>
              <a:t>E</a:t>
            </a:r>
            <a:r>
              <a:rPr lang="en-GB" sz="2133" dirty="0"/>
              <a:t>nergy </a:t>
            </a:r>
            <a:r>
              <a:rPr lang="en-GB" sz="2133" b="1" i="1" dirty="0" err="1"/>
              <a:t>DEN</a:t>
            </a:r>
            <a:r>
              <a:rPr lang="en-GB" sz="2133" dirty="0" err="1"/>
              <a:t>sity</a:t>
            </a:r>
            <a:r>
              <a:rPr lang="en-GB" sz="2133" dirty="0"/>
              <a:t> Mg-Based metal hydrides storage system</a:t>
            </a:r>
            <a:endParaRPr lang="it-IT" sz="2133" dirty="0"/>
          </a:p>
          <a:p>
            <a:r>
              <a:rPr lang="en-GB" sz="2133" dirty="0"/>
              <a:t>Grant agreement no.: </a:t>
            </a:r>
            <a:r>
              <a:rPr lang="en-GB" sz="2133" i="1" dirty="0"/>
              <a:t>303472</a:t>
            </a:r>
            <a:endParaRPr lang="it-IT" sz="2133" dirty="0"/>
          </a:p>
        </p:txBody>
      </p:sp>
      <p:sp>
        <p:nvSpPr>
          <p:cNvPr id="13" name="Rettangolo 12"/>
          <p:cNvSpPr/>
          <p:nvPr/>
        </p:nvSpPr>
        <p:spPr>
          <a:xfrm>
            <a:off x="5118601" y="-17648"/>
            <a:ext cx="2417739" cy="760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effectLst>
                  <a:outerShdw blurRad="38100" dist="38100" dir="2700000" algn="tl">
                    <a:srgbClr val="000000">
                      <a:alpha val="43137"/>
                    </a:srgbClr>
                  </a:outerShdw>
                </a:effectLst>
              </a:rPr>
              <a:t>www.h2eden.eu</a:t>
            </a:r>
          </a:p>
        </p:txBody>
      </p:sp>
    </p:spTree>
    <p:extLst>
      <p:ext uri="{BB962C8B-B14F-4D97-AF65-F5344CB8AC3E}">
        <p14:creationId xmlns:p14="http://schemas.microsoft.com/office/powerpoint/2010/main" val="919866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07768" y="116632"/>
            <a:ext cx="8023619" cy="466368"/>
          </a:xfrm>
        </p:spPr>
        <p:txBody>
          <a:bodyPr>
            <a:normAutofit fontScale="90000"/>
          </a:bodyPr>
          <a:lstStyle/>
          <a:p>
            <a:pPr algn="r"/>
            <a:r>
              <a:rPr lang="en-GB" dirty="0">
                <a:effectLst>
                  <a:outerShdw blurRad="38100" dist="38100" dir="2700000" algn="tl">
                    <a:srgbClr val="000000">
                      <a:alpha val="43137"/>
                    </a:srgbClr>
                  </a:outerShdw>
                </a:effectLst>
              </a:rPr>
              <a:t>TECNOLOGIA POWER – TO – POWER</a:t>
            </a:r>
            <a:endParaRPr lang="en-GB" dirty="0"/>
          </a:p>
        </p:txBody>
      </p:sp>
      <p:sp>
        <p:nvSpPr>
          <p:cNvPr id="5" name="Segnaposto contenuto 2"/>
          <p:cNvSpPr txBox="1">
            <a:spLocks/>
          </p:cNvSpPr>
          <p:nvPr/>
        </p:nvSpPr>
        <p:spPr>
          <a:xfrm>
            <a:off x="47328" y="908720"/>
            <a:ext cx="5187941" cy="5311643"/>
          </a:xfrm>
          <a:prstGeom prst="rect">
            <a:avLst/>
          </a:prstGeom>
          <a:solidFill>
            <a:srgbClr val="FFFF66">
              <a:alpha val="50196"/>
            </a:srgbClr>
          </a:solidFill>
        </p:spPr>
        <p:txBody>
          <a:bodyPr vert="horz" lIns="51435" tIns="25718" rIns="51435" bIns="25718"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GB" sz="3200" b="1" i="1" dirty="0">
                <a:solidFill>
                  <a:schemeClr val="tx1"/>
                </a:solidFill>
              </a:rPr>
              <a:t>MODELLO P2P</a:t>
            </a:r>
          </a:p>
          <a:p>
            <a:r>
              <a:rPr lang="en-GB" dirty="0">
                <a:solidFill>
                  <a:schemeClr val="tx1"/>
                </a:solidFill>
              </a:rPr>
              <a:t>1. </a:t>
            </a:r>
            <a:r>
              <a:rPr lang="en-GB" dirty="0" err="1">
                <a:solidFill>
                  <a:schemeClr val="tx1"/>
                </a:solidFill>
              </a:rPr>
              <a:t>L’extra</a:t>
            </a:r>
            <a:r>
              <a:rPr lang="en-GB" dirty="0">
                <a:solidFill>
                  <a:schemeClr val="tx1"/>
                </a:solidFill>
              </a:rPr>
              <a:t> </a:t>
            </a:r>
            <a:r>
              <a:rPr lang="en-GB" dirty="0" err="1">
                <a:solidFill>
                  <a:schemeClr val="tx1"/>
                </a:solidFill>
              </a:rPr>
              <a:t>produzione</a:t>
            </a:r>
            <a:r>
              <a:rPr lang="en-GB" dirty="0">
                <a:solidFill>
                  <a:schemeClr val="tx1"/>
                </a:solidFill>
              </a:rPr>
              <a:t> </a:t>
            </a:r>
            <a:r>
              <a:rPr lang="en-GB" dirty="0" err="1">
                <a:solidFill>
                  <a:schemeClr val="tx1"/>
                </a:solidFill>
              </a:rPr>
              <a:t>quotidiana</a:t>
            </a:r>
            <a:r>
              <a:rPr lang="en-GB" dirty="0">
                <a:solidFill>
                  <a:schemeClr val="tx1"/>
                </a:solidFill>
              </a:rPr>
              <a:t> </a:t>
            </a:r>
            <a:r>
              <a:rPr lang="en-GB" dirty="0" err="1">
                <a:solidFill>
                  <a:schemeClr val="tx1"/>
                </a:solidFill>
              </a:rPr>
              <a:t>viene</a:t>
            </a:r>
            <a:r>
              <a:rPr lang="en-GB" dirty="0">
                <a:solidFill>
                  <a:schemeClr val="tx1"/>
                </a:solidFill>
              </a:rPr>
              <a:t> </a:t>
            </a:r>
            <a:r>
              <a:rPr lang="en-GB" dirty="0" err="1">
                <a:solidFill>
                  <a:schemeClr val="tx1"/>
                </a:solidFill>
              </a:rPr>
              <a:t>convertita</a:t>
            </a:r>
            <a:r>
              <a:rPr lang="en-GB" dirty="0">
                <a:solidFill>
                  <a:schemeClr val="tx1"/>
                </a:solidFill>
              </a:rPr>
              <a:t> </a:t>
            </a:r>
            <a:r>
              <a:rPr lang="en-GB" dirty="0" err="1">
                <a:solidFill>
                  <a:schemeClr val="tx1"/>
                </a:solidFill>
              </a:rPr>
              <a:t>dall’Elettrolizzatore</a:t>
            </a:r>
            <a:r>
              <a:rPr lang="en-GB" dirty="0">
                <a:solidFill>
                  <a:schemeClr val="tx1"/>
                </a:solidFill>
              </a:rPr>
              <a:t> in </a:t>
            </a:r>
            <a:r>
              <a:rPr lang="en-GB" dirty="0" err="1">
                <a:solidFill>
                  <a:schemeClr val="tx1"/>
                </a:solidFill>
              </a:rPr>
              <a:t>idrogeno</a:t>
            </a:r>
            <a:r>
              <a:rPr lang="en-GB" dirty="0">
                <a:solidFill>
                  <a:schemeClr val="tx1"/>
                </a:solidFill>
              </a:rPr>
              <a:t> </a:t>
            </a:r>
            <a:r>
              <a:rPr lang="en-GB" dirty="0" err="1">
                <a:solidFill>
                  <a:schemeClr val="tx1"/>
                </a:solidFill>
              </a:rPr>
              <a:t>dall’acqua</a:t>
            </a:r>
            <a:endParaRPr lang="en-GB" dirty="0">
              <a:solidFill>
                <a:schemeClr val="tx1"/>
              </a:solidFill>
            </a:endParaRPr>
          </a:p>
          <a:p>
            <a:r>
              <a:rPr lang="en-GB" dirty="0">
                <a:solidFill>
                  <a:schemeClr val="tx1"/>
                </a:solidFill>
              </a:rPr>
              <a:t>2. Durante la </a:t>
            </a:r>
            <a:r>
              <a:rPr lang="en-GB" dirty="0" err="1">
                <a:solidFill>
                  <a:schemeClr val="tx1"/>
                </a:solidFill>
              </a:rPr>
              <a:t>reazione</a:t>
            </a:r>
            <a:r>
              <a:rPr lang="en-GB" dirty="0">
                <a:solidFill>
                  <a:schemeClr val="tx1"/>
                </a:solidFill>
              </a:rPr>
              <a:t> di </a:t>
            </a:r>
            <a:r>
              <a:rPr lang="en-GB" dirty="0" err="1">
                <a:solidFill>
                  <a:schemeClr val="tx1"/>
                </a:solidFill>
              </a:rPr>
              <a:t>accumulo</a:t>
            </a:r>
            <a:r>
              <a:rPr lang="en-GB" dirty="0">
                <a:solidFill>
                  <a:schemeClr val="tx1"/>
                </a:solidFill>
              </a:rPr>
              <a:t> </a:t>
            </a:r>
            <a:r>
              <a:rPr lang="en-GB" dirty="0" err="1">
                <a:solidFill>
                  <a:schemeClr val="tx1"/>
                </a:solidFill>
              </a:rPr>
              <a:t>dell’idorgeno</a:t>
            </a:r>
            <a:r>
              <a:rPr lang="en-GB" dirty="0">
                <a:solidFill>
                  <a:schemeClr val="tx1"/>
                </a:solidFill>
              </a:rPr>
              <a:t>, </a:t>
            </a:r>
            <a:r>
              <a:rPr lang="en-GB" dirty="0" err="1">
                <a:solidFill>
                  <a:schemeClr val="tx1"/>
                </a:solidFill>
              </a:rPr>
              <a:t>calore</a:t>
            </a:r>
            <a:r>
              <a:rPr lang="en-GB" dirty="0">
                <a:solidFill>
                  <a:schemeClr val="tx1"/>
                </a:solidFill>
              </a:rPr>
              <a:t> </a:t>
            </a:r>
            <a:r>
              <a:rPr lang="en-GB" dirty="0" err="1">
                <a:solidFill>
                  <a:schemeClr val="tx1"/>
                </a:solidFill>
              </a:rPr>
              <a:t>esotermico</a:t>
            </a:r>
            <a:r>
              <a:rPr lang="en-GB" dirty="0">
                <a:solidFill>
                  <a:schemeClr val="tx1"/>
                </a:solidFill>
              </a:rPr>
              <a:t> </a:t>
            </a:r>
            <a:r>
              <a:rPr lang="en-GB" dirty="0" err="1">
                <a:solidFill>
                  <a:schemeClr val="tx1"/>
                </a:solidFill>
              </a:rPr>
              <a:t>può</a:t>
            </a:r>
            <a:r>
              <a:rPr lang="en-GB" dirty="0">
                <a:solidFill>
                  <a:schemeClr val="tx1"/>
                </a:solidFill>
              </a:rPr>
              <a:t> </a:t>
            </a:r>
            <a:r>
              <a:rPr lang="en-GB" dirty="0" err="1">
                <a:solidFill>
                  <a:schemeClr val="tx1"/>
                </a:solidFill>
              </a:rPr>
              <a:t>essere</a:t>
            </a:r>
            <a:r>
              <a:rPr lang="en-GB" dirty="0">
                <a:solidFill>
                  <a:schemeClr val="tx1"/>
                </a:solidFill>
              </a:rPr>
              <a:t> </a:t>
            </a:r>
            <a:r>
              <a:rPr lang="en-GB" dirty="0" err="1">
                <a:solidFill>
                  <a:schemeClr val="tx1"/>
                </a:solidFill>
              </a:rPr>
              <a:t>estratto</a:t>
            </a:r>
            <a:r>
              <a:rPr lang="en-GB" dirty="0">
                <a:solidFill>
                  <a:schemeClr val="tx1"/>
                </a:solidFill>
              </a:rPr>
              <a:t> dal </a:t>
            </a:r>
            <a:r>
              <a:rPr lang="en-GB" dirty="0" err="1">
                <a:solidFill>
                  <a:schemeClr val="tx1"/>
                </a:solidFill>
              </a:rPr>
              <a:t>sistema</a:t>
            </a:r>
            <a:endParaRPr lang="en-GB" dirty="0">
              <a:solidFill>
                <a:schemeClr val="tx1"/>
              </a:solidFill>
            </a:endParaRPr>
          </a:p>
          <a:p>
            <a:r>
              <a:rPr lang="en-GB" dirty="0">
                <a:solidFill>
                  <a:schemeClr val="tx1"/>
                </a:solidFill>
              </a:rPr>
              <a:t>3. Secondo </a:t>
            </a:r>
            <a:r>
              <a:rPr lang="en-GB" dirty="0" err="1">
                <a:solidFill>
                  <a:schemeClr val="tx1"/>
                </a:solidFill>
              </a:rPr>
              <a:t>nececssità</a:t>
            </a:r>
            <a:r>
              <a:rPr lang="en-GB" dirty="0">
                <a:solidFill>
                  <a:schemeClr val="tx1"/>
                </a:solidFill>
              </a:rPr>
              <a:t>, </a:t>
            </a:r>
            <a:r>
              <a:rPr lang="en-GB" dirty="0" err="1">
                <a:solidFill>
                  <a:schemeClr val="tx1"/>
                </a:solidFill>
              </a:rPr>
              <a:t>il</a:t>
            </a:r>
            <a:r>
              <a:rPr lang="en-GB" dirty="0">
                <a:solidFill>
                  <a:schemeClr val="tx1"/>
                </a:solidFill>
              </a:rPr>
              <a:t> Sistema di </a:t>
            </a:r>
            <a:r>
              <a:rPr lang="en-GB" dirty="0" err="1">
                <a:solidFill>
                  <a:schemeClr val="tx1"/>
                </a:solidFill>
              </a:rPr>
              <a:t>accumulo</a:t>
            </a:r>
            <a:r>
              <a:rPr lang="en-GB" dirty="0">
                <a:solidFill>
                  <a:schemeClr val="tx1"/>
                </a:solidFill>
              </a:rPr>
              <a:t> </a:t>
            </a:r>
            <a:r>
              <a:rPr lang="en-GB" dirty="0" err="1">
                <a:solidFill>
                  <a:schemeClr val="tx1"/>
                </a:solidFill>
              </a:rPr>
              <a:t>desorbe</a:t>
            </a:r>
            <a:r>
              <a:rPr lang="en-GB" dirty="0">
                <a:solidFill>
                  <a:schemeClr val="tx1"/>
                </a:solidFill>
              </a:rPr>
              <a:t> </a:t>
            </a:r>
            <a:r>
              <a:rPr lang="en-GB" dirty="0" err="1">
                <a:solidFill>
                  <a:schemeClr val="tx1"/>
                </a:solidFill>
              </a:rPr>
              <a:t>idrogeno</a:t>
            </a:r>
            <a:r>
              <a:rPr lang="en-GB" dirty="0">
                <a:solidFill>
                  <a:schemeClr val="tx1"/>
                </a:solidFill>
              </a:rPr>
              <a:t> per la </a:t>
            </a:r>
            <a:r>
              <a:rPr lang="en-GB" dirty="0" err="1">
                <a:solidFill>
                  <a:schemeClr val="tx1"/>
                </a:solidFill>
              </a:rPr>
              <a:t>generazione</a:t>
            </a:r>
            <a:r>
              <a:rPr lang="en-GB" dirty="0">
                <a:solidFill>
                  <a:schemeClr val="tx1"/>
                </a:solidFill>
              </a:rPr>
              <a:t> </a:t>
            </a:r>
            <a:r>
              <a:rPr lang="en-GB" dirty="0" err="1">
                <a:solidFill>
                  <a:schemeClr val="tx1"/>
                </a:solidFill>
              </a:rPr>
              <a:t>attraverso</a:t>
            </a:r>
            <a:r>
              <a:rPr lang="en-GB" dirty="0">
                <a:solidFill>
                  <a:schemeClr val="tx1"/>
                </a:solidFill>
              </a:rPr>
              <a:t> la SOFC</a:t>
            </a:r>
          </a:p>
          <a:p>
            <a:r>
              <a:rPr lang="en-GB" dirty="0">
                <a:solidFill>
                  <a:schemeClr val="tx1"/>
                </a:solidFill>
              </a:rPr>
              <a:t>4. </a:t>
            </a:r>
            <a:r>
              <a:rPr lang="en-GB" dirty="0" err="1">
                <a:solidFill>
                  <a:schemeClr val="tx1"/>
                </a:solidFill>
              </a:rPr>
              <a:t>Allo</a:t>
            </a:r>
            <a:r>
              <a:rPr lang="en-GB" dirty="0">
                <a:solidFill>
                  <a:schemeClr val="tx1"/>
                </a:solidFill>
              </a:rPr>
              <a:t> </a:t>
            </a:r>
            <a:r>
              <a:rPr lang="en-GB" dirty="0" err="1">
                <a:solidFill>
                  <a:schemeClr val="tx1"/>
                </a:solidFill>
              </a:rPr>
              <a:t>stesso</a:t>
            </a:r>
            <a:r>
              <a:rPr lang="en-GB" dirty="0">
                <a:solidFill>
                  <a:schemeClr val="tx1"/>
                </a:solidFill>
              </a:rPr>
              <a:t> tempo, </a:t>
            </a:r>
            <a:r>
              <a:rPr lang="en-GB" dirty="0" err="1">
                <a:solidFill>
                  <a:schemeClr val="tx1"/>
                </a:solidFill>
              </a:rPr>
              <a:t>energia</a:t>
            </a:r>
            <a:r>
              <a:rPr lang="en-GB" dirty="0">
                <a:solidFill>
                  <a:schemeClr val="tx1"/>
                </a:solidFill>
              </a:rPr>
              <a:t> </a:t>
            </a:r>
            <a:r>
              <a:rPr lang="en-GB" dirty="0" err="1">
                <a:solidFill>
                  <a:schemeClr val="tx1"/>
                </a:solidFill>
              </a:rPr>
              <a:t>termica</a:t>
            </a:r>
            <a:r>
              <a:rPr lang="en-GB" dirty="0">
                <a:solidFill>
                  <a:schemeClr val="tx1"/>
                </a:solidFill>
              </a:rPr>
              <a:t> </a:t>
            </a:r>
            <a:r>
              <a:rPr lang="en-GB" dirty="0" err="1">
                <a:solidFill>
                  <a:schemeClr val="tx1"/>
                </a:solidFill>
              </a:rPr>
              <a:t>viene</a:t>
            </a:r>
            <a:r>
              <a:rPr lang="en-GB" dirty="0">
                <a:solidFill>
                  <a:schemeClr val="tx1"/>
                </a:solidFill>
              </a:rPr>
              <a:t> generate </a:t>
            </a:r>
            <a:r>
              <a:rPr lang="en-GB" dirty="0" err="1">
                <a:solidFill>
                  <a:schemeClr val="tx1"/>
                </a:solidFill>
              </a:rPr>
              <a:t>dalla</a:t>
            </a:r>
            <a:r>
              <a:rPr lang="en-GB" dirty="0">
                <a:solidFill>
                  <a:schemeClr val="tx1"/>
                </a:solidFill>
              </a:rPr>
              <a:t> pila a </a:t>
            </a:r>
            <a:r>
              <a:rPr lang="en-GB" dirty="0" err="1">
                <a:solidFill>
                  <a:schemeClr val="tx1"/>
                </a:solidFill>
              </a:rPr>
              <a:t>combustibile</a:t>
            </a:r>
            <a:r>
              <a:rPr lang="en-GB" dirty="0">
                <a:solidFill>
                  <a:schemeClr val="tx1"/>
                </a:solidFill>
              </a:rPr>
              <a:t>, </a:t>
            </a:r>
            <a:r>
              <a:rPr lang="en-GB" dirty="0" err="1">
                <a:solidFill>
                  <a:schemeClr val="tx1"/>
                </a:solidFill>
              </a:rPr>
              <a:t>utilizzata</a:t>
            </a:r>
            <a:r>
              <a:rPr lang="en-GB" dirty="0">
                <a:solidFill>
                  <a:schemeClr val="tx1"/>
                </a:solidFill>
              </a:rPr>
              <a:t> per </a:t>
            </a:r>
            <a:r>
              <a:rPr lang="en-GB" dirty="0" err="1">
                <a:solidFill>
                  <a:schemeClr val="tx1"/>
                </a:solidFill>
              </a:rPr>
              <a:t>mantenere</a:t>
            </a:r>
            <a:r>
              <a:rPr lang="en-GB" dirty="0">
                <a:solidFill>
                  <a:schemeClr val="tx1"/>
                </a:solidFill>
              </a:rPr>
              <a:t> la </a:t>
            </a:r>
            <a:r>
              <a:rPr lang="en-GB" dirty="0" err="1">
                <a:solidFill>
                  <a:schemeClr val="tx1"/>
                </a:solidFill>
              </a:rPr>
              <a:t>velocità</a:t>
            </a:r>
            <a:r>
              <a:rPr lang="en-GB" dirty="0">
                <a:solidFill>
                  <a:schemeClr val="tx1"/>
                </a:solidFill>
              </a:rPr>
              <a:t> di </a:t>
            </a:r>
            <a:r>
              <a:rPr lang="en-GB" dirty="0" err="1">
                <a:solidFill>
                  <a:schemeClr val="tx1"/>
                </a:solidFill>
              </a:rPr>
              <a:t>desorbimento</a:t>
            </a:r>
            <a:r>
              <a:rPr lang="en-GB" dirty="0">
                <a:solidFill>
                  <a:schemeClr val="tx1"/>
                </a:solidFill>
              </a:rPr>
              <a:t> </a:t>
            </a:r>
            <a:r>
              <a:rPr lang="en-GB" dirty="0" err="1">
                <a:solidFill>
                  <a:schemeClr val="tx1"/>
                </a:solidFill>
              </a:rPr>
              <a:t>costante</a:t>
            </a:r>
            <a:endParaRPr lang="en-GB" dirty="0">
              <a:solidFill>
                <a:schemeClr val="tx1"/>
              </a:solidFill>
            </a:endParaRPr>
          </a:p>
        </p:txBody>
      </p:sp>
      <p:pic>
        <p:nvPicPr>
          <p:cNvPr id="11" name="Immagin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920" y="977858"/>
            <a:ext cx="3116187" cy="1167268"/>
          </a:xfrm>
          <a:prstGeom prst="rect">
            <a:avLst/>
          </a:prstGeom>
        </p:spPr>
      </p:pic>
      <p:pic>
        <p:nvPicPr>
          <p:cNvPr id="1026" name="Picture 2" descr="Displaying EDEN appro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904" y="2592958"/>
            <a:ext cx="5886194" cy="3517287"/>
          </a:xfrm>
          <a:prstGeom prst="rect">
            <a:avLst/>
          </a:prstGeom>
          <a:noFill/>
          <a:extLst>
            <a:ext uri="{909E8E84-426E-40DD-AFC4-6F175D3DCCD1}">
              <a14:hiddenFill xmlns:a14="http://schemas.microsoft.com/office/drawing/2010/main">
                <a:solidFill>
                  <a:srgbClr val="FFFFFF"/>
                </a:solidFill>
              </a14:hiddenFill>
            </a:ext>
          </a:extLst>
        </p:spPr>
      </p:pic>
      <p:sp>
        <p:nvSpPr>
          <p:cNvPr id="7" name="Ovale 6"/>
          <p:cNvSpPr/>
          <p:nvPr/>
        </p:nvSpPr>
        <p:spPr>
          <a:xfrm>
            <a:off x="8893198" y="809709"/>
            <a:ext cx="3096344" cy="31683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2400" b="1" dirty="0">
                <a:solidFill>
                  <a:schemeClr val="tx1">
                    <a:lumMod val="75000"/>
                    <a:lumOff val="25000"/>
                  </a:schemeClr>
                </a:solidFill>
                <a:effectLst>
                  <a:outerShdw blurRad="38100" dist="38100" dir="2700000" algn="tl">
                    <a:srgbClr val="000000">
                      <a:alpha val="43137"/>
                    </a:srgbClr>
                  </a:outerShdw>
                </a:effectLst>
              </a:rPr>
              <a:t>TARGET DI PROGETTO</a:t>
            </a:r>
          </a:p>
          <a:p>
            <a:pPr algn="ctr"/>
            <a:r>
              <a:rPr lang="en-GB" sz="2000" dirty="0">
                <a:solidFill>
                  <a:srgbClr val="C00000"/>
                </a:solidFill>
              </a:rPr>
              <a:t>10 kWh </a:t>
            </a:r>
            <a:r>
              <a:rPr lang="en-GB" sz="2000" dirty="0" err="1">
                <a:solidFill>
                  <a:srgbClr val="C00000"/>
                </a:solidFill>
              </a:rPr>
              <a:t>accumulo</a:t>
            </a:r>
            <a:endParaRPr lang="en-GB" sz="2000" dirty="0">
              <a:solidFill>
                <a:srgbClr val="C00000"/>
              </a:solidFill>
            </a:endParaRPr>
          </a:p>
          <a:p>
            <a:pPr algn="ctr"/>
            <a:r>
              <a:rPr lang="en-GB" sz="2000" dirty="0">
                <a:solidFill>
                  <a:srgbClr val="C00000"/>
                </a:solidFill>
              </a:rPr>
              <a:t>2 – 5 kW di </a:t>
            </a:r>
            <a:r>
              <a:rPr lang="en-GB" sz="2000" dirty="0" err="1">
                <a:solidFill>
                  <a:srgbClr val="C00000"/>
                </a:solidFill>
              </a:rPr>
              <a:t>potenza</a:t>
            </a:r>
            <a:endParaRPr lang="it-IT" sz="2000" b="1" dirty="0">
              <a:solidFill>
                <a:srgbClr val="C00000"/>
              </a:solidFill>
              <a:effectLst>
                <a:outerShdw blurRad="38100" dist="38100" dir="2700000" algn="tl">
                  <a:srgbClr val="000000">
                    <a:alpha val="43137"/>
                  </a:srgbClr>
                </a:outerShdw>
              </a:effectLst>
            </a:endParaRPr>
          </a:p>
          <a:p>
            <a:pPr algn="ctr"/>
            <a:endParaRPr lang="it-IT" dirty="0">
              <a:solidFill>
                <a:schemeClr val="tx1">
                  <a:lumMod val="75000"/>
                  <a:lumOff val="25000"/>
                </a:schemeClr>
              </a:solidFill>
              <a:effectLst>
                <a:outerShdw blurRad="38100" dist="38100" dir="2700000" algn="tl">
                  <a:srgbClr val="000000">
                    <a:alpha val="43137"/>
                  </a:srgbClr>
                </a:outerShdw>
              </a:effectLst>
            </a:endParaRPr>
          </a:p>
        </p:txBody>
      </p:sp>
      <p:sp>
        <p:nvSpPr>
          <p:cNvPr id="8" name="Ovale 7"/>
          <p:cNvSpPr/>
          <p:nvPr/>
        </p:nvSpPr>
        <p:spPr>
          <a:xfrm>
            <a:off x="10527782" y="2996952"/>
            <a:ext cx="1584000" cy="15841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1400" b="1" dirty="0">
                <a:solidFill>
                  <a:schemeClr val="tx1">
                    <a:lumMod val="75000"/>
                    <a:lumOff val="25000"/>
                  </a:schemeClr>
                </a:solidFill>
              </a:rPr>
              <a:t>PER EDIFICI E APPLICAZIONI STAZIONARIE</a:t>
            </a:r>
            <a:endParaRPr lang="it-IT" sz="1050" b="1" dirty="0">
              <a:solidFill>
                <a:schemeClr val="tx1">
                  <a:lumMod val="75000"/>
                  <a:lumOff val="25000"/>
                </a:schemeClr>
              </a:solidFill>
            </a:endParaRPr>
          </a:p>
        </p:txBody>
      </p:sp>
    </p:spTree>
    <p:extLst>
      <p:ext uri="{BB962C8B-B14F-4D97-AF65-F5344CB8AC3E}">
        <p14:creationId xmlns:p14="http://schemas.microsoft.com/office/powerpoint/2010/main" val="219067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splaying EDEN approa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159980"/>
            <a:ext cx="4078184" cy="243691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4721069" y="1053940"/>
            <a:ext cx="7227072" cy="2677656"/>
          </a:xfrm>
          <a:prstGeom prst="rect">
            <a:avLst/>
          </a:prstGeom>
        </p:spPr>
        <p:txBody>
          <a:bodyPr wrap="square">
            <a:spAutoFit/>
          </a:bodyPr>
          <a:lstStyle/>
          <a:p>
            <a:r>
              <a:rPr lang="en-US" sz="2400" b="1" dirty="0"/>
              <a:t>OBIETTIVO COMPLESSIVO</a:t>
            </a:r>
          </a:p>
          <a:p>
            <a:r>
              <a:rPr lang="en-US" sz="2400" dirty="0" err="1"/>
              <a:t>Sviluppare</a:t>
            </a:r>
            <a:r>
              <a:rPr lang="en-US" sz="2400" dirty="0"/>
              <a:t> un </a:t>
            </a:r>
            <a:r>
              <a:rPr lang="en-US" sz="2400" dirty="0" err="1"/>
              <a:t>nuovo</a:t>
            </a:r>
            <a:r>
              <a:rPr lang="en-US" sz="2400" dirty="0"/>
              <a:t> material di con elevate </a:t>
            </a:r>
            <a:r>
              <a:rPr lang="en-US" sz="2400" dirty="0" err="1"/>
              <a:t>capacità</a:t>
            </a:r>
            <a:r>
              <a:rPr lang="en-US" sz="2400" dirty="0"/>
              <a:t> di </a:t>
            </a:r>
            <a:r>
              <a:rPr lang="en-US" sz="2400" dirty="0" err="1"/>
              <a:t>accumulo</a:t>
            </a:r>
            <a:r>
              <a:rPr lang="en-US" sz="2400" dirty="0"/>
              <a:t>, in </a:t>
            </a:r>
            <a:r>
              <a:rPr lang="en-US" sz="2400" dirty="0" err="1"/>
              <a:t>grado</a:t>
            </a:r>
            <a:r>
              <a:rPr lang="en-US" sz="2400" dirty="0"/>
              <a:t> di </a:t>
            </a:r>
            <a:r>
              <a:rPr lang="en-US" sz="2400" dirty="0" err="1"/>
              <a:t>gestire</a:t>
            </a:r>
            <a:r>
              <a:rPr lang="en-US" sz="2400" dirty="0"/>
              <a:t> in tempo </a:t>
            </a:r>
            <a:r>
              <a:rPr lang="en-US" sz="2400" dirty="0" err="1"/>
              <a:t>reale</a:t>
            </a:r>
            <a:r>
              <a:rPr lang="en-US" sz="2400" dirty="0"/>
              <a:t> </a:t>
            </a:r>
            <a:r>
              <a:rPr lang="en-US" sz="2400" dirty="0" err="1"/>
              <a:t>applicazioni</a:t>
            </a:r>
            <a:r>
              <a:rPr lang="en-US" sz="2400" dirty="0"/>
              <a:t> a </a:t>
            </a:r>
            <a:r>
              <a:rPr lang="en-US" sz="2400" dirty="0" err="1"/>
              <a:t>livello</a:t>
            </a:r>
            <a:r>
              <a:rPr lang="en-US" sz="2400" dirty="0"/>
              <a:t> </a:t>
            </a:r>
            <a:r>
              <a:rPr lang="en-US" sz="2400" dirty="0" err="1"/>
              <a:t>distribuito</a:t>
            </a:r>
            <a:r>
              <a:rPr lang="en-US" sz="2400" dirty="0"/>
              <a:t>, </a:t>
            </a:r>
            <a:r>
              <a:rPr lang="en-US" sz="2400" dirty="0" err="1"/>
              <a:t>inserite</a:t>
            </a:r>
            <a:r>
              <a:rPr lang="en-US" sz="2400" dirty="0"/>
              <a:t> in un design di tank specific e </a:t>
            </a:r>
            <a:r>
              <a:rPr lang="en-US" sz="2400" dirty="0" err="1"/>
              <a:t>collegato</a:t>
            </a:r>
            <a:r>
              <a:rPr lang="en-US" sz="2400" dirty="0"/>
              <a:t> a un Sistema di </a:t>
            </a:r>
            <a:r>
              <a:rPr lang="en-US" sz="2400" dirty="0" err="1"/>
              <a:t>fornitura</a:t>
            </a:r>
            <a:r>
              <a:rPr lang="en-US" sz="2400" dirty="0"/>
              <a:t> </a:t>
            </a:r>
            <a:r>
              <a:rPr lang="en-US" sz="2400" dirty="0" err="1"/>
              <a:t>energeticain</a:t>
            </a:r>
            <a:r>
              <a:rPr lang="en-US" sz="2400" dirty="0"/>
              <a:t> </a:t>
            </a:r>
            <a:r>
              <a:rPr lang="en-US" sz="2400" dirty="0" err="1"/>
              <a:t>grado</a:t>
            </a:r>
            <a:r>
              <a:rPr lang="en-US" sz="2400" dirty="0"/>
              <a:t> di </a:t>
            </a:r>
            <a:r>
              <a:rPr lang="en-US" sz="2400" dirty="0" err="1"/>
              <a:t>accoppiare</a:t>
            </a:r>
            <a:r>
              <a:rPr lang="en-US" sz="2400" dirty="0"/>
              <a:t> </a:t>
            </a:r>
            <a:r>
              <a:rPr lang="en-US" sz="2400" dirty="0" err="1"/>
              <a:t>fonti</a:t>
            </a:r>
            <a:r>
              <a:rPr lang="en-US" sz="2400" dirty="0"/>
              <a:t> </a:t>
            </a:r>
            <a:r>
              <a:rPr lang="en-US" sz="2400" dirty="0" err="1"/>
              <a:t>variabili</a:t>
            </a:r>
            <a:r>
              <a:rPr lang="en-US" sz="2400" dirty="0"/>
              <a:t> / </a:t>
            </a:r>
            <a:r>
              <a:rPr lang="en-US" sz="2400" dirty="0" err="1"/>
              <a:t>intermittenti</a:t>
            </a:r>
            <a:r>
              <a:rPr lang="en-US" sz="2400" dirty="0"/>
              <a:t> con la </a:t>
            </a:r>
            <a:r>
              <a:rPr lang="en-US" sz="2400" dirty="0" err="1"/>
              <a:t>domanda</a:t>
            </a:r>
            <a:r>
              <a:rPr lang="en-US" sz="2400" dirty="0"/>
              <a:t> di </a:t>
            </a:r>
            <a:r>
              <a:rPr lang="en-US" sz="2400" dirty="0" err="1"/>
              <a:t>energia</a:t>
            </a:r>
            <a:r>
              <a:rPr lang="en-US" sz="2400" dirty="0"/>
              <a:t> locale (edifice, piccolo </a:t>
            </a:r>
            <a:r>
              <a:rPr lang="en-US" sz="2400" dirty="0" err="1"/>
              <a:t>utenze</a:t>
            </a:r>
            <a:r>
              <a:rPr lang="en-US" sz="2400" dirty="0"/>
              <a:t>). </a:t>
            </a:r>
          </a:p>
        </p:txBody>
      </p:sp>
      <p:grpSp>
        <p:nvGrpSpPr>
          <p:cNvPr id="9" name="Gruppo 8"/>
          <p:cNvGrpSpPr/>
          <p:nvPr/>
        </p:nvGrpSpPr>
        <p:grpSpPr>
          <a:xfrm>
            <a:off x="5773182" y="4149080"/>
            <a:ext cx="4979574" cy="1883397"/>
            <a:chOff x="159026" y="3753429"/>
            <a:chExt cx="4979574" cy="1883397"/>
          </a:xfrm>
        </p:grpSpPr>
        <p:pic>
          <p:nvPicPr>
            <p:cNvPr id="4" name="Picture 6"/>
            <p:cNvPicPr>
              <a:picLocks noChangeAspect="1" noChangeArrowheads="1"/>
            </p:cNvPicPr>
            <p:nvPr/>
          </p:nvPicPr>
          <p:blipFill>
            <a:blip r:embed="rId3"/>
            <a:srcRect t="15302" r="72707" b="17766"/>
            <a:stretch>
              <a:fillRect/>
            </a:stretch>
          </p:blipFill>
          <p:spPr bwMode="auto">
            <a:xfrm>
              <a:off x="3411400" y="3834516"/>
              <a:ext cx="1727200" cy="1355725"/>
            </a:xfrm>
            <a:prstGeom prst="rect">
              <a:avLst/>
            </a:prstGeom>
            <a:noFill/>
            <a:ln>
              <a:noFill/>
            </a:ln>
            <a:effectLst/>
            <a:extLst>
              <a:ext uri="{909E8E84-426E-40DD-AFC4-6F175D3DCCD1}">
                <a14:hiddenFill xmlns:a14="http://schemas.microsoft.com/office/drawing/2010/main">
                  <a:blipFill dpi="0" rotWithShape="0">
                    <a:blip/>
                    <a:srcRect t="15302" r="72707" b="1776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2"/>
            <p:cNvPicPr>
              <a:picLocks noChangeAspect="1" noChangeArrowheads="1"/>
            </p:cNvPicPr>
            <p:nvPr/>
          </p:nvPicPr>
          <p:blipFill rotWithShape="1">
            <a:blip r:embed="rId4"/>
            <a:srcRect l="3652" r="48524" b="40942"/>
            <a:stretch/>
          </p:blipFill>
          <p:spPr bwMode="auto">
            <a:xfrm>
              <a:off x="159026" y="3753429"/>
              <a:ext cx="1603031" cy="1640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ttangolo 7"/>
            <p:cNvSpPr/>
            <p:nvPr/>
          </p:nvSpPr>
          <p:spPr>
            <a:xfrm>
              <a:off x="1352895" y="5194893"/>
              <a:ext cx="662609" cy="44193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ln w="0">
                  <a:noFill/>
                </a:ln>
                <a:solidFill>
                  <a:schemeClr val="tx1"/>
                </a:solidFill>
                <a:effectLst>
                  <a:outerShdw blurRad="38100" dist="19050" dir="2700000" algn="tl" rotWithShape="0">
                    <a:schemeClr val="dk1">
                      <a:alpha val="40000"/>
                    </a:schemeClr>
                  </a:outerShdw>
                </a:effectLst>
              </a:endParaRPr>
            </a:p>
          </p:txBody>
        </p:sp>
        <p:pic>
          <p:nvPicPr>
            <p:cNvPr id="6" name="Picture 13"/>
            <p:cNvPicPr>
              <a:picLocks noChangeAspect="1" noChangeArrowheads="1"/>
            </p:cNvPicPr>
            <p:nvPr/>
          </p:nvPicPr>
          <p:blipFill>
            <a:blip r:embed="rId5"/>
            <a:srcRect/>
            <a:stretch>
              <a:fillRect/>
            </a:stretch>
          </p:blipFill>
          <p:spPr bwMode="auto">
            <a:xfrm>
              <a:off x="1755638" y="3834516"/>
              <a:ext cx="1655762" cy="1439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0" name="Rettangolo 9"/>
          <p:cNvSpPr/>
          <p:nvPr/>
        </p:nvSpPr>
        <p:spPr>
          <a:xfrm>
            <a:off x="2631551" y="5713854"/>
            <a:ext cx="7784929" cy="461665"/>
          </a:xfrm>
          <a:prstGeom prst="rect">
            <a:avLst/>
          </a:prstGeom>
        </p:spPr>
        <p:txBody>
          <a:bodyPr wrap="square">
            <a:spAutoFit/>
          </a:bodyPr>
          <a:lstStyle/>
          <a:p>
            <a:pPr algn="r"/>
            <a:r>
              <a:rPr lang="en-US" sz="2400" b="1" dirty="0"/>
              <a:t>TARGET 1. MATERIALE, Best candidate: ED011 </a:t>
            </a:r>
          </a:p>
        </p:txBody>
      </p:sp>
      <p:sp>
        <p:nvSpPr>
          <p:cNvPr id="13" name="Title 1"/>
          <p:cNvSpPr txBox="1">
            <a:spLocks/>
          </p:cNvSpPr>
          <p:nvPr/>
        </p:nvSpPr>
        <p:spPr>
          <a:xfrm>
            <a:off x="2279374" y="66262"/>
            <a:ext cx="7931426" cy="821634"/>
          </a:xfrm>
          <a:prstGeom prst="rect">
            <a:avLst/>
          </a:prstGeom>
        </p:spPr>
        <p:txBody>
          <a:bodyPr>
            <a:normAutofit/>
          </a:bodyPr>
          <a:lstStyle>
            <a:lvl1pPr marL="0" indent="0" algn="l" defTabSz="457200" rtl="0" eaLnBrk="0" fontAlgn="base" hangingPunct="0">
              <a:spcBef>
                <a:spcPct val="0"/>
              </a:spcBef>
              <a:spcAft>
                <a:spcPct val="0"/>
              </a:spcAft>
              <a:defRPr sz="4000" b="1" kern="1200">
                <a:solidFill>
                  <a:schemeClr val="bg1"/>
                </a:solidFill>
                <a:latin typeface="Trebuchet MS" panose="020B0603020202020204" pitchFamily="34" charset="0"/>
                <a:ea typeface="ヒラギノ角ゴ Pro W3" charset="-128"/>
                <a:cs typeface="Arial"/>
              </a:defRPr>
            </a:lvl1pPr>
            <a:lvl2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2pPr>
            <a:lvl3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3pPr>
            <a:lvl4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4pPr>
            <a:lvl5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5pPr>
            <a:lvl6pPr marL="800100" indent="-342900" algn="r" defTabSz="457200" rtl="0" fontAlgn="base">
              <a:spcBef>
                <a:spcPct val="0"/>
              </a:spcBef>
              <a:spcAft>
                <a:spcPct val="0"/>
              </a:spcAft>
              <a:defRPr sz="4400">
                <a:solidFill>
                  <a:schemeClr val="bg2"/>
                </a:solidFill>
                <a:latin typeface="Arial" charset="0"/>
                <a:ea typeface="ヒラギノ角ゴ Pro W3" charset="-128"/>
              </a:defRPr>
            </a:lvl6pPr>
            <a:lvl7pPr marL="1257300" indent="-342900" algn="r" defTabSz="457200" rtl="0" fontAlgn="base">
              <a:spcBef>
                <a:spcPct val="0"/>
              </a:spcBef>
              <a:spcAft>
                <a:spcPct val="0"/>
              </a:spcAft>
              <a:defRPr sz="4400">
                <a:solidFill>
                  <a:schemeClr val="bg2"/>
                </a:solidFill>
                <a:latin typeface="Arial" charset="0"/>
                <a:ea typeface="ヒラギノ角ゴ Pro W3" charset="-128"/>
              </a:defRPr>
            </a:lvl7pPr>
            <a:lvl8pPr marL="1714500" indent="-342900" algn="r" defTabSz="457200" rtl="0" fontAlgn="base">
              <a:spcBef>
                <a:spcPct val="0"/>
              </a:spcBef>
              <a:spcAft>
                <a:spcPct val="0"/>
              </a:spcAft>
              <a:defRPr sz="4400">
                <a:solidFill>
                  <a:schemeClr val="bg2"/>
                </a:solidFill>
                <a:latin typeface="Arial" charset="0"/>
                <a:ea typeface="ヒラギノ角ゴ Pro W3" charset="-128"/>
              </a:defRPr>
            </a:lvl8pPr>
            <a:lvl9pPr marL="2171700" indent="-342900" algn="r" defTabSz="457200" rtl="0" fontAlgn="base">
              <a:spcBef>
                <a:spcPct val="0"/>
              </a:spcBef>
              <a:spcAft>
                <a:spcPct val="0"/>
              </a:spcAft>
              <a:defRPr sz="4400">
                <a:solidFill>
                  <a:schemeClr val="bg2"/>
                </a:solidFill>
                <a:latin typeface="Arial" charset="0"/>
                <a:ea typeface="ヒラギノ角ゴ Pro W3" charset="-128"/>
              </a:defRPr>
            </a:lvl9pPr>
          </a:lstStyle>
          <a:p>
            <a:r>
              <a:rPr lang="en-GB" sz="3200" dirty="0"/>
              <a:t>PROJECT TARGETS AND ACHIEVEMENTS</a:t>
            </a:r>
            <a:endParaRPr lang="nl-BE" sz="3200" dirty="0"/>
          </a:p>
        </p:txBody>
      </p:sp>
      <p:sp>
        <p:nvSpPr>
          <p:cNvPr id="14" name="Rettangolo 13"/>
          <p:cNvSpPr/>
          <p:nvPr/>
        </p:nvSpPr>
        <p:spPr>
          <a:xfrm>
            <a:off x="191344" y="978471"/>
            <a:ext cx="11881320" cy="2857980"/>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ttangolo 14"/>
          <p:cNvSpPr/>
          <p:nvPr/>
        </p:nvSpPr>
        <p:spPr>
          <a:xfrm>
            <a:off x="191344" y="3910657"/>
            <a:ext cx="10657184" cy="2395772"/>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8" name="Immagine 17"/>
          <p:cNvPicPr>
            <a:picLocks noChangeAspect="1"/>
          </p:cNvPicPr>
          <p:nvPr/>
        </p:nvPicPr>
        <p:blipFill rotWithShape="1">
          <a:blip r:embed="rId6"/>
          <a:srcRect b="38438"/>
          <a:stretch/>
        </p:blipFill>
        <p:spPr>
          <a:xfrm>
            <a:off x="551384" y="3930095"/>
            <a:ext cx="2975890" cy="2376333"/>
          </a:xfrm>
          <a:prstGeom prst="rect">
            <a:avLst/>
          </a:prstGeom>
        </p:spPr>
      </p:pic>
      <p:sp>
        <p:nvSpPr>
          <p:cNvPr id="16" name="Titolo 1"/>
          <p:cNvSpPr txBox="1">
            <a:spLocks/>
          </p:cNvSpPr>
          <p:nvPr/>
        </p:nvSpPr>
        <p:spPr>
          <a:xfrm>
            <a:off x="4007768" y="116632"/>
            <a:ext cx="8023619" cy="466368"/>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a:effectLst>
                  <a:outerShdw blurRad="38100" dist="38100" dir="2700000" algn="tl">
                    <a:srgbClr val="000000">
                      <a:alpha val="43137"/>
                    </a:srgbClr>
                  </a:outerShdw>
                </a:effectLst>
              </a:rPr>
              <a:t>OVERVIEW</a:t>
            </a:r>
            <a:endParaRPr lang="en-GB" dirty="0"/>
          </a:p>
        </p:txBody>
      </p:sp>
    </p:spTree>
    <p:extLst>
      <p:ext uri="{BB962C8B-B14F-4D97-AF65-F5344CB8AC3E}">
        <p14:creationId xmlns:p14="http://schemas.microsoft.com/office/powerpoint/2010/main" val="2894536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2"/>
          <p:cNvPicPr>
            <a:picLocks noChangeAspect="1"/>
          </p:cNvPicPr>
          <p:nvPr/>
        </p:nvPicPr>
        <p:blipFill rotWithShape="1">
          <a:blip r:embed="rId2">
            <a:extLst>
              <a:ext uri="{28A0092B-C50C-407E-A947-70E740481C1C}">
                <a14:useLocalDpi xmlns:a14="http://schemas.microsoft.com/office/drawing/2010/main" val="0"/>
              </a:ext>
            </a:extLst>
          </a:blip>
          <a:srcRect l="36666" t="18063" r="37399" b="22348"/>
          <a:stretch/>
        </p:blipFill>
        <p:spPr>
          <a:xfrm flipH="1">
            <a:off x="8352581" y="1284203"/>
            <a:ext cx="1470839" cy="2534638"/>
          </a:xfrm>
          <a:prstGeom prst="rect">
            <a:avLst/>
          </a:prstGeom>
        </p:spPr>
      </p:pic>
      <p:sp>
        <p:nvSpPr>
          <p:cNvPr id="2" name="Title 1"/>
          <p:cNvSpPr txBox="1">
            <a:spLocks/>
          </p:cNvSpPr>
          <p:nvPr/>
        </p:nvSpPr>
        <p:spPr>
          <a:xfrm>
            <a:off x="2279374" y="66262"/>
            <a:ext cx="7931426" cy="821634"/>
          </a:xfrm>
          <a:prstGeom prst="rect">
            <a:avLst/>
          </a:prstGeom>
        </p:spPr>
        <p:txBody>
          <a:bodyPr>
            <a:normAutofit/>
          </a:bodyPr>
          <a:lstStyle>
            <a:lvl1pPr marL="0" indent="0" algn="l" defTabSz="457200" rtl="0" eaLnBrk="0" fontAlgn="base" hangingPunct="0">
              <a:spcBef>
                <a:spcPct val="0"/>
              </a:spcBef>
              <a:spcAft>
                <a:spcPct val="0"/>
              </a:spcAft>
              <a:defRPr sz="4000" b="1" kern="1200">
                <a:solidFill>
                  <a:schemeClr val="bg1"/>
                </a:solidFill>
                <a:latin typeface="Trebuchet MS" panose="020B0603020202020204" pitchFamily="34" charset="0"/>
                <a:ea typeface="ヒラギノ角ゴ Pro W3" charset="-128"/>
                <a:cs typeface="Arial"/>
              </a:defRPr>
            </a:lvl1pPr>
            <a:lvl2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2pPr>
            <a:lvl3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3pPr>
            <a:lvl4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4pPr>
            <a:lvl5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5pPr>
            <a:lvl6pPr marL="800100" indent="-342900" algn="r" defTabSz="457200" rtl="0" fontAlgn="base">
              <a:spcBef>
                <a:spcPct val="0"/>
              </a:spcBef>
              <a:spcAft>
                <a:spcPct val="0"/>
              </a:spcAft>
              <a:defRPr sz="4400">
                <a:solidFill>
                  <a:schemeClr val="bg2"/>
                </a:solidFill>
                <a:latin typeface="Arial" charset="0"/>
                <a:ea typeface="ヒラギノ角ゴ Pro W3" charset="-128"/>
              </a:defRPr>
            </a:lvl6pPr>
            <a:lvl7pPr marL="1257300" indent="-342900" algn="r" defTabSz="457200" rtl="0" fontAlgn="base">
              <a:spcBef>
                <a:spcPct val="0"/>
              </a:spcBef>
              <a:spcAft>
                <a:spcPct val="0"/>
              </a:spcAft>
              <a:defRPr sz="4400">
                <a:solidFill>
                  <a:schemeClr val="bg2"/>
                </a:solidFill>
                <a:latin typeface="Arial" charset="0"/>
                <a:ea typeface="ヒラギノ角ゴ Pro W3" charset="-128"/>
              </a:defRPr>
            </a:lvl7pPr>
            <a:lvl8pPr marL="1714500" indent="-342900" algn="r" defTabSz="457200" rtl="0" fontAlgn="base">
              <a:spcBef>
                <a:spcPct val="0"/>
              </a:spcBef>
              <a:spcAft>
                <a:spcPct val="0"/>
              </a:spcAft>
              <a:defRPr sz="4400">
                <a:solidFill>
                  <a:schemeClr val="bg2"/>
                </a:solidFill>
                <a:latin typeface="Arial" charset="0"/>
                <a:ea typeface="ヒラギノ角ゴ Pro W3" charset="-128"/>
              </a:defRPr>
            </a:lvl8pPr>
            <a:lvl9pPr marL="2171700" indent="-342900" algn="r" defTabSz="457200" rtl="0" fontAlgn="base">
              <a:spcBef>
                <a:spcPct val="0"/>
              </a:spcBef>
              <a:spcAft>
                <a:spcPct val="0"/>
              </a:spcAft>
              <a:defRPr sz="4400">
                <a:solidFill>
                  <a:schemeClr val="bg2"/>
                </a:solidFill>
                <a:latin typeface="Arial" charset="0"/>
                <a:ea typeface="ヒラギノ角ゴ Pro W3" charset="-128"/>
              </a:defRPr>
            </a:lvl9pPr>
          </a:lstStyle>
          <a:p>
            <a:r>
              <a:rPr lang="en-GB" sz="3200" dirty="0"/>
              <a:t>PROJECT TARGETS AND ACHIEVEMENTS</a:t>
            </a:r>
            <a:endParaRPr lang="nl-BE" sz="3200" dirty="0"/>
          </a:p>
        </p:txBody>
      </p:sp>
      <p:sp>
        <p:nvSpPr>
          <p:cNvPr id="3" name="Rettangolo 2"/>
          <p:cNvSpPr/>
          <p:nvPr/>
        </p:nvSpPr>
        <p:spPr>
          <a:xfrm>
            <a:off x="191343" y="1127724"/>
            <a:ext cx="8424937" cy="3010055"/>
          </a:xfrm>
          <a:prstGeom prst="rect">
            <a:avLst/>
          </a:prstGeom>
        </p:spPr>
        <p:txBody>
          <a:bodyPr wrap="square">
            <a:spAutoFit/>
          </a:bodyPr>
          <a:lstStyle/>
          <a:p>
            <a:r>
              <a:rPr lang="en-US" sz="2400" b="1" dirty="0"/>
              <a:t>TARGET 2. TANK DI ACCUMULO</a:t>
            </a:r>
          </a:p>
          <a:p>
            <a:pPr marL="285750" indent="-285750">
              <a:buFont typeface="Arial" panose="020B0604020202020204" pitchFamily="34" charset="0"/>
              <a:buChar char="•"/>
            </a:pPr>
            <a:r>
              <a:rPr lang="en-US" sz="2000" dirty="0"/>
              <a:t>Design </a:t>
            </a:r>
            <a:r>
              <a:rPr lang="en-US" sz="2000" dirty="0" err="1"/>
              <a:t>completamente</a:t>
            </a:r>
            <a:r>
              <a:rPr lang="en-US" sz="2000" dirty="0"/>
              <a:t> </a:t>
            </a:r>
            <a:r>
              <a:rPr lang="en-US" sz="2000" dirty="0" err="1"/>
              <a:t>innovativo</a:t>
            </a:r>
            <a:r>
              <a:rPr lang="en-US" sz="2000" dirty="0"/>
              <a:t> </a:t>
            </a:r>
          </a:p>
          <a:p>
            <a:pPr marL="285750" indent="-285750">
              <a:buFont typeface="Arial" panose="020B0604020202020204" pitchFamily="34" charset="0"/>
              <a:buChar char="•"/>
            </a:pPr>
            <a:r>
              <a:rPr lang="en-US" sz="2000" dirty="0" err="1"/>
              <a:t>Gestione</a:t>
            </a:r>
            <a:r>
              <a:rPr lang="en-US" sz="2000" dirty="0"/>
              <a:t> del </a:t>
            </a:r>
            <a:r>
              <a:rPr lang="en-US" sz="2000" dirty="0" err="1"/>
              <a:t>calore</a:t>
            </a:r>
            <a:r>
              <a:rPr lang="en-US" sz="2000" dirty="0"/>
              <a:t> con CELLA A OSSIDI SOLIDI </a:t>
            </a:r>
            <a:r>
              <a:rPr lang="en-US" sz="2000" dirty="0" err="1"/>
              <a:t>reversibile</a:t>
            </a:r>
            <a:endParaRPr lang="en-US" sz="2000" dirty="0"/>
          </a:p>
          <a:p>
            <a:pPr marL="285750" indent="-285750">
              <a:buFont typeface="Arial" panose="020B0604020202020204" pitchFamily="34" charset="0"/>
              <a:buChar char="•"/>
            </a:pPr>
            <a:r>
              <a:rPr lang="en-US" sz="2000" dirty="0" err="1"/>
              <a:t>integrazione</a:t>
            </a:r>
            <a:r>
              <a:rPr lang="en-US" sz="2000" dirty="0"/>
              <a:t> di HEAT PIPES, MATERIALI DI IMPACCHETTAMENTO, INTERNO CON MATERIALI A DENSITA’ VARIABILE PER IL TRASFERIMENTO DEL CALORE</a:t>
            </a:r>
          </a:p>
          <a:p>
            <a:pPr>
              <a:lnSpc>
                <a:spcPct val="107000"/>
              </a:lnSpc>
            </a:pPr>
            <a:r>
              <a:rPr lang="en-US" sz="2000" dirty="0"/>
              <a:t>MATERIALE TOTALE:                      	</a:t>
            </a:r>
            <a:r>
              <a:rPr lang="en-US" sz="2000" dirty="0">
                <a:solidFill>
                  <a:srgbClr val="FF0000"/>
                </a:solidFill>
              </a:rPr>
              <a:t>10 kg</a:t>
            </a:r>
          </a:p>
          <a:p>
            <a:pPr>
              <a:lnSpc>
                <a:spcPct val="107000"/>
              </a:lnSpc>
            </a:pPr>
            <a:r>
              <a:rPr lang="en-US" sz="2000" dirty="0"/>
              <a:t>GRADIENTE TERMICO:     		</a:t>
            </a:r>
            <a:r>
              <a:rPr lang="en-US" sz="2000" dirty="0">
                <a:solidFill>
                  <a:srgbClr val="FF0000"/>
                </a:solidFill>
              </a:rPr>
              <a:t>~ 1°C</a:t>
            </a:r>
          </a:p>
          <a:p>
            <a:pPr>
              <a:lnSpc>
                <a:spcPct val="107000"/>
              </a:lnSpc>
            </a:pPr>
            <a:r>
              <a:rPr lang="en-US" sz="2000" dirty="0"/>
              <a:t>CINETICHE DI REAZIONE A/D: &gt;      	</a:t>
            </a:r>
            <a:r>
              <a:rPr lang="en-US" sz="2000" dirty="0">
                <a:solidFill>
                  <a:srgbClr val="FF0000"/>
                </a:solidFill>
              </a:rPr>
              <a:t>3 g/min</a:t>
            </a:r>
          </a:p>
          <a:p>
            <a:pPr>
              <a:lnSpc>
                <a:spcPct val="107000"/>
              </a:lnSpc>
            </a:pPr>
            <a:r>
              <a:rPr lang="en-US" sz="2000" dirty="0"/>
              <a:t>UTILIZZO COMBUSTIBILE:                  </a:t>
            </a:r>
            <a:r>
              <a:rPr lang="en-US" sz="2000" dirty="0">
                <a:solidFill>
                  <a:srgbClr val="FF0000"/>
                </a:solidFill>
              </a:rPr>
              <a:t>90%</a:t>
            </a:r>
            <a:endParaRPr lang="it-IT" sz="2000" dirty="0">
              <a:solidFill>
                <a:srgbClr val="FF0000"/>
              </a:solidFill>
            </a:endParaRPr>
          </a:p>
        </p:txBody>
      </p:sp>
      <p:pic>
        <p:nvPicPr>
          <p:cNvPr id="7" name="Immagine 6" descr="IMG_20150527_225016.jpe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58" t="44593" r="32271" b="6341"/>
          <a:stretch/>
        </p:blipFill>
        <p:spPr>
          <a:xfrm>
            <a:off x="9993809" y="1127724"/>
            <a:ext cx="2006847" cy="2909251"/>
          </a:xfrm>
          <a:prstGeom prst="rect">
            <a:avLst/>
          </a:prstGeom>
        </p:spPr>
      </p:pic>
      <p:sp>
        <p:nvSpPr>
          <p:cNvPr id="9" name="Rettangolo 8"/>
          <p:cNvSpPr/>
          <p:nvPr/>
        </p:nvSpPr>
        <p:spPr>
          <a:xfrm>
            <a:off x="191344" y="1057983"/>
            <a:ext cx="11809312" cy="3053038"/>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ttangolo 9"/>
          <p:cNvSpPr/>
          <p:nvPr/>
        </p:nvSpPr>
        <p:spPr>
          <a:xfrm>
            <a:off x="1613762" y="4137242"/>
            <a:ext cx="9234766" cy="2611278"/>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pic>
        <p:nvPicPr>
          <p:cNvPr id="8" name="Picture 2" descr="Displaying PrototipoEDEN.jpg"/>
          <p:cNvPicPr>
            <a:picLocks noChangeAspect="1" noChangeArrowheads="1"/>
          </p:cNvPicPr>
          <p:nvPr/>
        </p:nvPicPr>
        <p:blipFill rotWithShape="1">
          <a:blip r:embed="rId5">
            <a:extLst>
              <a:ext uri="{28A0092B-C50C-407E-A947-70E740481C1C}">
                <a14:useLocalDpi xmlns:a14="http://schemas.microsoft.com/office/drawing/2010/main" val="0"/>
              </a:ext>
            </a:extLst>
          </a:blip>
          <a:srcRect t="17913" r="35468"/>
          <a:stretch/>
        </p:blipFill>
        <p:spPr bwMode="auto">
          <a:xfrm>
            <a:off x="178250" y="4202983"/>
            <a:ext cx="3433653" cy="2456862"/>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p:cNvSpPr/>
          <p:nvPr/>
        </p:nvSpPr>
        <p:spPr>
          <a:xfrm>
            <a:off x="3645458" y="4708781"/>
            <a:ext cx="7059053" cy="2000548"/>
          </a:xfrm>
          <a:prstGeom prst="rect">
            <a:avLst/>
          </a:prstGeom>
          <a:solidFill>
            <a:schemeClr val="bg1"/>
          </a:solidFill>
        </p:spPr>
        <p:txBody>
          <a:bodyPr wrap="square">
            <a:spAutoFit/>
          </a:bodyPr>
          <a:lstStyle/>
          <a:p>
            <a:pPr>
              <a:buFont typeface="Arial" panose="020B0604020202020204" pitchFamily="34" charset="0"/>
              <a:buChar char="•"/>
            </a:pPr>
            <a:r>
              <a:rPr lang="en-GB" sz="2000" dirty="0"/>
              <a:t> Power input (</a:t>
            </a:r>
            <a:r>
              <a:rPr lang="en-GB" sz="2000" dirty="0" err="1"/>
              <a:t>modalità</a:t>
            </a:r>
            <a:r>
              <a:rPr lang="en-GB" sz="2000" dirty="0"/>
              <a:t> </a:t>
            </a:r>
            <a:r>
              <a:rPr lang="en-GB" sz="2000" dirty="0" err="1"/>
              <a:t>elettrolisi</a:t>
            </a:r>
            <a:r>
              <a:rPr lang="en-GB" sz="2000" dirty="0"/>
              <a:t>): 2,5 </a:t>
            </a:r>
            <a:r>
              <a:rPr lang="en-GB" sz="2000" dirty="0" err="1"/>
              <a:t>kW</a:t>
            </a:r>
            <a:r>
              <a:rPr lang="en-GB" sz="2000" baseline="-25000" dirty="0" err="1"/>
              <a:t>el</a:t>
            </a:r>
            <a:endParaRPr lang="en-GB" sz="2000" baseline="-25000" dirty="0"/>
          </a:p>
          <a:p>
            <a:pPr>
              <a:buFont typeface="Arial" panose="020B0604020202020204" pitchFamily="34" charset="0"/>
              <a:buChar char="•"/>
            </a:pPr>
            <a:r>
              <a:rPr lang="en-GB" sz="2000" dirty="0"/>
              <a:t> Power output (</a:t>
            </a:r>
            <a:r>
              <a:rPr lang="en-GB" sz="2000" dirty="0" err="1"/>
              <a:t>modalità</a:t>
            </a:r>
            <a:r>
              <a:rPr lang="en-GB" sz="2000" dirty="0"/>
              <a:t> FC): 1,5 </a:t>
            </a:r>
            <a:r>
              <a:rPr lang="en-GB" sz="2000" dirty="0" err="1"/>
              <a:t>kW</a:t>
            </a:r>
            <a:r>
              <a:rPr lang="en-GB" sz="2000" baseline="-25000" dirty="0" err="1"/>
              <a:t>el</a:t>
            </a:r>
            <a:endParaRPr lang="en-GB" sz="2000" baseline="-25000" dirty="0"/>
          </a:p>
          <a:p>
            <a:pPr>
              <a:buFont typeface="Arial" panose="020B0604020202020204" pitchFamily="34" charset="0"/>
              <a:buChar char="•"/>
            </a:pPr>
            <a:r>
              <a:rPr lang="en-US" sz="2000" dirty="0"/>
              <a:t> </a:t>
            </a:r>
            <a:r>
              <a:rPr lang="en-US" sz="2000" dirty="0" err="1"/>
              <a:t>portata</a:t>
            </a:r>
            <a:r>
              <a:rPr lang="en-US" sz="2000" dirty="0"/>
              <a:t> </a:t>
            </a:r>
            <a:r>
              <a:rPr lang="en-US" sz="2000" dirty="0" err="1"/>
              <a:t>idrogeno</a:t>
            </a:r>
            <a:r>
              <a:rPr lang="en-US" sz="2000" dirty="0"/>
              <a:t>: 20Nl/min H</a:t>
            </a:r>
            <a:r>
              <a:rPr lang="en-US" sz="2000" baseline="-25000" dirty="0"/>
              <a:t>2</a:t>
            </a:r>
            <a:r>
              <a:rPr lang="en-US" sz="2000" dirty="0"/>
              <a:t> (circa 1mol)</a:t>
            </a:r>
          </a:p>
          <a:p>
            <a:pPr>
              <a:buFont typeface="Arial" panose="020B0604020202020204" pitchFamily="34" charset="0"/>
              <a:buChar char="•"/>
            </a:pPr>
            <a:r>
              <a:rPr lang="en-US" sz="2000" dirty="0"/>
              <a:t> EFFICIENZA P2P: 25%</a:t>
            </a:r>
          </a:p>
          <a:p>
            <a:pPr>
              <a:buFont typeface="Arial" panose="020B0604020202020204" pitchFamily="34" charset="0"/>
              <a:buChar char="•"/>
            </a:pPr>
            <a:r>
              <a:rPr lang="en-GB" sz="2000" dirty="0"/>
              <a:t> </a:t>
            </a:r>
            <a:r>
              <a:rPr lang="en-GB" sz="2000" dirty="0" err="1"/>
              <a:t>Prototipo</a:t>
            </a:r>
            <a:r>
              <a:rPr lang="en-GB" sz="2000" dirty="0"/>
              <a:t> tank - </a:t>
            </a:r>
            <a:r>
              <a:rPr lang="en-GB" dirty="0"/>
              <a:t>volume </a:t>
            </a:r>
            <a:r>
              <a:rPr lang="en-GB" dirty="0" err="1"/>
              <a:t>effettivo</a:t>
            </a:r>
            <a:r>
              <a:rPr lang="en-GB" dirty="0"/>
              <a:t>: 20 l =&gt; 720g H</a:t>
            </a:r>
            <a:r>
              <a:rPr lang="en-GB" baseline="-25000" dirty="0"/>
              <a:t>2</a:t>
            </a:r>
            <a:r>
              <a:rPr lang="en-GB" dirty="0"/>
              <a:t>,</a:t>
            </a:r>
            <a:endParaRPr lang="en-GB" sz="2000" dirty="0"/>
          </a:p>
          <a:p>
            <a:pPr>
              <a:buFont typeface="Arial" panose="020B0604020202020204" pitchFamily="34" charset="0"/>
              <a:buChar char="•"/>
            </a:pPr>
            <a:r>
              <a:rPr lang="en-US" sz="2000" dirty="0"/>
              <a:t> Circa 8000 </a:t>
            </a:r>
            <a:r>
              <a:rPr lang="en-US" sz="2000" dirty="0" err="1"/>
              <a:t>Nl</a:t>
            </a:r>
            <a:r>
              <a:rPr lang="en-US" sz="2000" dirty="0"/>
              <a:t> H</a:t>
            </a:r>
            <a:r>
              <a:rPr lang="en-US" sz="2000" baseline="-25000" dirty="0"/>
              <a:t>2</a:t>
            </a:r>
            <a:r>
              <a:rPr lang="en-US" sz="2000" dirty="0"/>
              <a:t>, con </a:t>
            </a:r>
            <a:r>
              <a:rPr lang="en-US" sz="2000" dirty="0" err="1"/>
              <a:t>autonomia</a:t>
            </a:r>
            <a:r>
              <a:rPr lang="en-US" sz="2000" dirty="0"/>
              <a:t> per 10h (a </a:t>
            </a:r>
            <a:r>
              <a:rPr lang="en-US" sz="2000" dirty="0" err="1"/>
              <a:t>pieno</a:t>
            </a:r>
            <a:r>
              <a:rPr lang="en-US" sz="2000" dirty="0"/>
              <a:t> </a:t>
            </a:r>
            <a:r>
              <a:rPr lang="en-US" sz="2000" dirty="0" err="1"/>
              <a:t>carico</a:t>
            </a:r>
            <a:r>
              <a:rPr lang="en-US" sz="2000" dirty="0"/>
              <a:t>)</a:t>
            </a:r>
          </a:p>
        </p:txBody>
      </p:sp>
      <p:sp>
        <p:nvSpPr>
          <p:cNvPr id="4" name="Rettangolo 3"/>
          <p:cNvSpPr/>
          <p:nvPr/>
        </p:nvSpPr>
        <p:spPr>
          <a:xfrm>
            <a:off x="3848289" y="4146370"/>
            <a:ext cx="4200627" cy="461665"/>
          </a:xfrm>
          <a:prstGeom prst="rect">
            <a:avLst/>
          </a:prstGeom>
        </p:spPr>
        <p:txBody>
          <a:bodyPr wrap="square">
            <a:spAutoFit/>
          </a:bodyPr>
          <a:lstStyle/>
          <a:p>
            <a:r>
              <a:rPr lang="en-US" sz="2400" b="1" dirty="0"/>
              <a:t>TARGET 3. SISTEMA INTEGRATO</a:t>
            </a:r>
          </a:p>
        </p:txBody>
      </p:sp>
      <p:sp>
        <p:nvSpPr>
          <p:cNvPr id="12" name="Titolo 1"/>
          <p:cNvSpPr txBox="1">
            <a:spLocks/>
          </p:cNvSpPr>
          <p:nvPr/>
        </p:nvSpPr>
        <p:spPr>
          <a:xfrm>
            <a:off x="4007768" y="116632"/>
            <a:ext cx="8023619" cy="466368"/>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a:effectLst>
                  <a:outerShdw blurRad="38100" dist="38100" dir="2700000" algn="tl">
                    <a:srgbClr val="000000">
                      <a:alpha val="43137"/>
                    </a:srgbClr>
                  </a:outerShdw>
                </a:effectLst>
              </a:rPr>
              <a:t>OVERVIEW</a:t>
            </a:r>
            <a:endParaRPr lang="en-GB" dirty="0"/>
          </a:p>
        </p:txBody>
      </p:sp>
    </p:spTree>
    <p:extLst>
      <p:ext uri="{BB962C8B-B14F-4D97-AF65-F5344CB8AC3E}">
        <p14:creationId xmlns:p14="http://schemas.microsoft.com/office/powerpoint/2010/main" val="3021029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6346" y="45503"/>
            <a:ext cx="5355654" cy="717282"/>
          </a:xfrm>
        </p:spPr>
        <p:txBody>
          <a:bodyPr>
            <a:noAutofit/>
          </a:bodyPr>
          <a:lstStyle/>
          <a:p>
            <a:pPr algn="r"/>
            <a:r>
              <a:rPr lang="it-IT" sz="2800" dirty="0">
                <a:solidFill>
                  <a:srgbClr val="002060"/>
                </a:solidFill>
                <a:effectLst>
                  <a:outerShdw blurRad="38100" dist="38100" dir="2700000" algn="tl">
                    <a:srgbClr val="000000">
                      <a:alpha val="43137"/>
                    </a:srgbClr>
                  </a:outerShdw>
                </a:effectLst>
              </a:rPr>
              <a:t>APPROCCIO ALLO SVILUPPO</a:t>
            </a:r>
            <a:endParaRPr lang="en-GB" sz="2800" dirty="0">
              <a:solidFill>
                <a:srgbClr val="002060"/>
              </a:solidFill>
            </a:endParaRPr>
          </a:p>
        </p:txBody>
      </p:sp>
      <p:sp>
        <p:nvSpPr>
          <p:cNvPr id="4" name="Rettangolo 3"/>
          <p:cNvSpPr/>
          <p:nvPr/>
        </p:nvSpPr>
        <p:spPr>
          <a:xfrm>
            <a:off x="2717391" y="1168022"/>
            <a:ext cx="2454876" cy="69600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SIMULAZIONE NUMERICA</a:t>
            </a:r>
          </a:p>
        </p:txBody>
      </p:sp>
      <p:sp>
        <p:nvSpPr>
          <p:cNvPr id="5" name="Rettangolo 4"/>
          <p:cNvSpPr/>
          <p:nvPr/>
        </p:nvSpPr>
        <p:spPr>
          <a:xfrm>
            <a:off x="5591944" y="1177980"/>
            <a:ext cx="5049510" cy="646331"/>
          </a:xfrm>
          <a:prstGeom prst="rect">
            <a:avLst/>
          </a:prstGeom>
          <a:solidFill>
            <a:srgbClr val="00B050"/>
          </a:solidFill>
        </p:spPr>
        <p:txBody>
          <a:bodyPr wrap="square">
            <a:spAutoFit/>
          </a:bodyPr>
          <a:lstStyle/>
          <a:p>
            <a:r>
              <a:rPr lang="en-GB" dirty="0" err="1">
                <a:solidFill>
                  <a:schemeClr val="bg1"/>
                </a:solidFill>
                <a:effectLst>
                  <a:outerShdw blurRad="38100" dist="38100" dir="2700000" algn="tl">
                    <a:srgbClr val="000000">
                      <a:alpha val="43137"/>
                    </a:srgbClr>
                  </a:outerShdw>
                </a:effectLst>
              </a:rPr>
              <a:t>Modello</a:t>
            </a:r>
            <a:r>
              <a:rPr lang="en-GB" dirty="0">
                <a:solidFill>
                  <a:schemeClr val="bg1"/>
                </a:solidFill>
                <a:effectLst>
                  <a:outerShdw blurRad="38100" dist="38100" dir="2700000" algn="tl">
                    <a:srgbClr val="000000">
                      <a:alpha val="43137"/>
                    </a:srgbClr>
                  </a:outerShdw>
                </a:effectLst>
              </a:rPr>
              <a:t> </a:t>
            </a:r>
            <a:r>
              <a:rPr lang="en-GB" dirty="0" err="1">
                <a:solidFill>
                  <a:schemeClr val="bg1"/>
                </a:solidFill>
                <a:effectLst>
                  <a:outerShdw blurRad="38100" dist="38100" dir="2700000" algn="tl">
                    <a:srgbClr val="000000">
                      <a:alpha val="43137"/>
                    </a:srgbClr>
                  </a:outerShdw>
                </a:effectLst>
              </a:rPr>
              <a:t>fisico</a:t>
            </a:r>
            <a:r>
              <a:rPr lang="en-GB" dirty="0">
                <a:solidFill>
                  <a:schemeClr val="bg1"/>
                </a:solidFill>
                <a:effectLst>
                  <a:outerShdw blurRad="38100" dist="38100" dir="2700000" algn="tl">
                    <a:srgbClr val="000000">
                      <a:alpha val="43137"/>
                    </a:srgbClr>
                  </a:outerShdw>
                </a:effectLst>
              </a:rPr>
              <a:t> </a:t>
            </a:r>
            <a:r>
              <a:rPr lang="en-GB" dirty="0" err="1">
                <a:solidFill>
                  <a:schemeClr val="bg1"/>
                </a:solidFill>
                <a:effectLst>
                  <a:outerShdw blurRad="38100" dist="38100" dir="2700000" algn="tl">
                    <a:srgbClr val="000000">
                      <a:alpha val="43137"/>
                    </a:srgbClr>
                  </a:outerShdw>
                </a:effectLst>
              </a:rPr>
              <a:t>basato</a:t>
            </a:r>
            <a:r>
              <a:rPr lang="en-GB" dirty="0">
                <a:solidFill>
                  <a:schemeClr val="bg1"/>
                </a:solidFill>
                <a:effectLst>
                  <a:outerShdw blurRad="38100" dist="38100" dir="2700000" algn="tl">
                    <a:srgbClr val="000000">
                      <a:alpha val="43137"/>
                    </a:srgbClr>
                  </a:outerShdw>
                </a:effectLst>
              </a:rPr>
              <a:t> </a:t>
            </a:r>
            <a:r>
              <a:rPr lang="en-GB" dirty="0" err="1">
                <a:solidFill>
                  <a:schemeClr val="bg1"/>
                </a:solidFill>
                <a:effectLst>
                  <a:outerShdw blurRad="38100" dist="38100" dir="2700000" algn="tl">
                    <a:srgbClr val="000000">
                      <a:alpha val="43137"/>
                    </a:srgbClr>
                  </a:outerShdw>
                </a:effectLst>
              </a:rPr>
              <a:t>sulle</a:t>
            </a:r>
            <a:r>
              <a:rPr lang="en-GB" dirty="0">
                <a:solidFill>
                  <a:schemeClr val="bg1"/>
                </a:solidFill>
                <a:effectLst>
                  <a:outerShdw blurRad="38100" dist="38100" dir="2700000" algn="tl">
                    <a:srgbClr val="000000">
                      <a:alpha val="43137"/>
                    </a:srgbClr>
                  </a:outerShdw>
                </a:effectLst>
              </a:rPr>
              <a:t> </a:t>
            </a:r>
            <a:r>
              <a:rPr lang="en-GB" dirty="0" err="1">
                <a:solidFill>
                  <a:schemeClr val="bg1"/>
                </a:solidFill>
                <a:effectLst>
                  <a:outerShdw blurRad="38100" dist="38100" dir="2700000" algn="tl">
                    <a:srgbClr val="000000">
                      <a:alpha val="43137"/>
                    </a:srgbClr>
                  </a:outerShdw>
                </a:effectLst>
              </a:rPr>
              <a:t>termodinamiche</a:t>
            </a:r>
            <a:r>
              <a:rPr lang="en-GB" dirty="0">
                <a:solidFill>
                  <a:schemeClr val="bg1"/>
                </a:solidFill>
                <a:effectLst>
                  <a:outerShdw blurRad="38100" dist="38100" dir="2700000" algn="tl">
                    <a:srgbClr val="000000">
                      <a:alpha val="43137"/>
                    </a:srgbClr>
                  </a:outerShdw>
                </a:effectLst>
              </a:rPr>
              <a:t> e le </a:t>
            </a:r>
            <a:r>
              <a:rPr lang="en-GB" dirty="0" err="1">
                <a:solidFill>
                  <a:schemeClr val="bg1"/>
                </a:solidFill>
                <a:effectLst>
                  <a:outerShdw blurRad="38100" dist="38100" dir="2700000" algn="tl">
                    <a:srgbClr val="000000">
                      <a:alpha val="43137"/>
                    </a:srgbClr>
                  </a:outerShdw>
                </a:effectLst>
              </a:rPr>
              <a:t>cinetiche</a:t>
            </a:r>
            <a:r>
              <a:rPr lang="en-GB" dirty="0">
                <a:solidFill>
                  <a:schemeClr val="bg1"/>
                </a:solidFill>
                <a:effectLst>
                  <a:outerShdw blurRad="38100" dist="38100" dir="2700000" algn="tl">
                    <a:srgbClr val="000000">
                      <a:alpha val="43137"/>
                    </a:srgbClr>
                  </a:outerShdw>
                </a:effectLst>
              </a:rPr>
              <a:t> di </a:t>
            </a:r>
            <a:r>
              <a:rPr lang="en-GB" dirty="0" err="1">
                <a:solidFill>
                  <a:schemeClr val="bg1"/>
                </a:solidFill>
                <a:effectLst>
                  <a:outerShdw blurRad="38100" dist="38100" dir="2700000" algn="tl">
                    <a:srgbClr val="000000">
                      <a:alpha val="43137"/>
                    </a:srgbClr>
                  </a:outerShdw>
                </a:effectLst>
              </a:rPr>
              <a:t>reazione</a:t>
            </a:r>
            <a:r>
              <a:rPr lang="en-GB" dirty="0">
                <a:solidFill>
                  <a:schemeClr val="bg1"/>
                </a:solidFill>
                <a:effectLst>
                  <a:outerShdw blurRad="38100" dist="38100" dir="2700000" algn="tl">
                    <a:srgbClr val="000000">
                      <a:alpha val="43137"/>
                    </a:srgbClr>
                  </a:outerShdw>
                </a:effectLst>
              </a:rPr>
              <a:t> del material di base</a:t>
            </a:r>
            <a:endParaRPr lang="en-GB" dirty="0">
              <a:solidFill>
                <a:schemeClr val="bg1"/>
              </a:solidFill>
            </a:endParaRPr>
          </a:p>
        </p:txBody>
      </p:sp>
      <p:sp>
        <p:nvSpPr>
          <p:cNvPr id="6" name="Rettangolo 5"/>
          <p:cNvSpPr/>
          <p:nvPr/>
        </p:nvSpPr>
        <p:spPr>
          <a:xfrm>
            <a:off x="3534150" y="1931135"/>
            <a:ext cx="2539726" cy="7436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Validazione</a:t>
            </a:r>
            <a:r>
              <a:rPr lang="en-GB" sz="2400" dirty="0"/>
              <a:t> </a:t>
            </a:r>
            <a:r>
              <a:rPr lang="en-GB" sz="2400" dirty="0" err="1"/>
              <a:t>sperimentale</a:t>
            </a:r>
            <a:endParaRPr lang="en-GB" sz="2400" dirty="0"/>
          </a:p>
        </p:txBody>
      </p:sp>
      <p:sp>
        <p:nvSpPr>
          <p:cNvPr id="8" name="Rettangolo 7"/>
          <p:cNvSpPr/>
          <p:nvPr/>
        </p:nvSpPr>
        <p:spPr>
          <a:xfrm>
            <a:off x="2844330" y="2770513"/>
            <a:ext cx="3229546" cy="76091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Sviluppo</a:t>
            </a:r>
            <a:r>
              <a:rPr lang="en-GB" dirty="0"/>
              <a:t> del MATERIALE / </a:t>
            </a:r>
          </a:p>
          <a:p>
            <a:pPr algn="ctr"/>
            <a:r>
              <a:rPr lang="en-GB" dirty="0" err="1"/>
              <a:t>Sviluppo</a:t>
            </a:r>
            <a:r>
              <a:rPr lang="en-GB" dirty="0"/>
              <a:t> del TANK</a:t>
            </a:r>
          </a:p>
        </p:txBody>
      </p:sp>
      <p:sp>
        <p:nvSpPr>
          <p:cNvPr id="11" name="Rettangolo 10"/>
          <p:cNvSpPr/>
          <p:nvPr/>
        </p:nvSpPr>
        <p:spPr>
          <a:xfrm>
            <a:off x="6331047" y="1896180"/>
            <a:ext cx="4310407" cy="707886"/>
          </a:xfrm>
          <a:prstGeom prst="rect">
            <a:avLst/>
          </a:prstGeom>
          <a:solidFill>
            <a:srgbClr val="92D050"/>
          </a:solidFill>
        </p:spPr>
        <p:txBody>
          <a:bodyPr wrap="square">
            <a:spAutoFit/>
          </a:bodyPr>
          <a:lstStyle/>
          <a:p>
            <a:r>
              <a:rPr lang="en-GB" sz="2000" dirty="0" err="1">
                <a:solidFill>
                  <a:schemeClr val="bg1"/>
                </a:solidFill>
                <a:effectLst>
                  <a:outerShdw blurRad="38100" dist="38100" dir="2700000" algn="tl">
                    <a:srgbClr val="000000">
                      <a:alpha val="43137"/>
                    </a:srgbClr>
                  </a:outerShdw>
                </a:effectLst>
              </a:rPr>
              <a:t>Validaizone</a:t>
            </a:r>
            <a:r>
              <a:rPr lang="en-GB" sz="2000" dirty="0">
                <a:solidFill>
                  <a:schemeClr val="bg1"/>
                </a:solidFill>
                <a:effectLst>
                  <a:outerShdw blurRad="38100" dist="38100" dir="2700000" algn="tl">
                    <a:srgbClr val="000000">
                      <a:alpha val="43137"/>
                    </a:srgbClr>
                  </a:outerShdw>
                </a:effectLst>
              </a:rPr>
              <a:t> del </a:t>
            </a:r>
            <a:r>
              <a:rPr lang="en-GB" sz="2000" dirty="0" err="1">
                <a:solidFill>
                  <a:schemeClr val="bg1"/>
                </a:solidFill>
                <a:effectLst>
                  <a:outerShdw blurRad="38100" dist="38100" dir="2700000" algn="tl">
                    <a:srgbClr val="000000">
                      <a:alpha val="43137"/>
                    </a:srgbClr>
                  </a:outerShdw>
                </a:effectLst>
              </a:rPr>
              <a:t>modello</a:t>
            </a:r>
            <a:r>
              <a:rPr lang="en-GB" sz="2000" dirty="0">
                <a:solidFill>
                  <a:schemeClr val="bg1"/>
                </a:solidFill>
                <a:effectLst>
                  <a:outerShdw blurRad="38100" dist="38100" dir="2700000" algn="tl">
                    <a:srgbClr val="000000">
                      <a:alpha val="43137"/>
                    </a:srgbClr>
                  </a:outerShdw>
                </a:effectLst>
              </a:rPr>
              <a:t> </a:t>
            </a:r>
            <a:r>
              <a:rPr lang="en-GB" sz="2000" dirty="0" err="1">
                <a:solidFill>
                  <a:schemeClr val="bg1"/>
                </a:solidFill>
                <a:effectLst>
                  <a:outerShdw blurRad="38100" dist="38100" dir="2700000" algn="tl">
                    <a:srgbClr val="000000">
                      <a:alpha val="43137"/>
                    </a:srgbClr>
                  </a:outerShdw>
                </a:effectLst>
              </a:rPr>
              <a:t>fisico</a:t>
            </a:r>
            <a:r>
              <a:rPr lang="en-GB" sz="2000" dirty="0">
                <a:solidFill>
                  <a:schemeClr val="bg1"/>
                </a:solidFill>
                <a:effectLst>
                  <a:outerShdw blurRad="38100" dist="38100" dir="2700000" algn="tl">
                    <a:srgbClr val="000000">
                      <a:alpha val="43137"/>
                    </a:srgbClr>
                  </a:outerShdw>
                </a:effectLst>
              </a:rPr>
              <a:t> </a:t>
            </a:r>
            <a:r>
              <a:rPr lang="en-GB" sz="2000" dirty="0" err="1">
                <a:solidFill>
                  <a:schemeClr val="bg1"/>
                </a:solidFill>
                <a:effectLst>
                  <a:outerShdw blurRad="38100" dist="38100" dir="2700000" algn="tl">
                    <a:srgbClr val="000000">
                      <a:alpha val="43137"/>
                    </a:srgbClr>
                  </a:outerShdw>
                </a:effectLst>
              </a:rPr>
              <a:t>attraverso</a:t>
            </a:r>
            <a:r>
              <a:rPr lang="en-GB" sz="2000" dirty="0">
                <a:solidFill>
                  <a:schemeClr val="bg1"/>
                </a:solidFill>
                <a:effectLst>
                  <a:outerShdw blurRad="38100" dist="38100" dir="2700000" algn="tl">
                    <a:srgbClr val="000000">
                      <a:alpha val="43137"/>
                    </a:srgbClr>
                  </a:outerShdw>
                </a:effectLst>
              </a:rPr>
              <a:t> test </a:t>
            </a:r>
            <a:r>
              <a:rPr lang="en-GB" sz="2000" dirty="0" err="1">
                <a:solidFill>
                  <a:schemeClr val="bg1"/>
                </a:solidFill>
                <a:effectLst>
                  <a:outerShdw blurRad="38100" dist="38100" dir="2700000" algn="tl">
                    <a:srgbClr val="000000">
                      <a:alpha val="43137"/>
                    </a:srgbClr>
                  </a:outerShdw>
                </a:effectLst>
              </a:rPr>
              <a:t>su</a:t>
            </a:r>
            <a:r>
              <a:rPr lang="en-GB" sz="2000" dirty="0">
                <a:solidFill>
                  <a:schemeClr val="bg1"/>
                </a:solidFill>
                <a:effectLst>
                  <a:outerShdw blurRad="38100" dist="38100" dir="2700000" algn="tl">
                    <a:srgbClr val="000000">
                      <a:alpha val="43137"/>
                    </a:srgbClr>
                  </a:outerShdw>
                </a:effectLst>
              </a:rPr>
              <a:t> </a:t>
            </a:r>
            <a:r>
              <a:rPr lang="en-GB" sz="2000" dirty="0" err="1">
                <a:solidFill>
                  <a:schemeClr val="bg1"/>
                </a:solidFill>
                <a:effectLst>
                  <a:outerShdw blurRad="38100" dist="38100" dir="2700000" algn="tl">
                    <a:srgbClr val="000000">
                      <a:alpha val="43137"/>
                    </a:srgbClr>
                  </a:outerShdw>
                </a:effectLst>
              </a:rPr>
              <a:t>scala</a:t>
            </a:r>
            <a:r>
              <a:rPr lang="en-GB" sz="2000" dirty="0">
                <a:solidFill>
                  <a:schemeClr val="bg1"/>
                </a:solidFill>
                <a:effectLst>
                  <a:outerShdw blurRad="38100" dist="38100" dir="2700000" algn="tl">
                    <a:srgbClr val="000000">
                      <a:alpha val="43137"/>
                    </a:srgbClr>
                  </a:outerShdw>
                </a:effectLst>
              </a:rPr>
              <a:t> </a:t>
            </a:r>
            <a:r>
              <a:rPr lang="en-GB" sz="2000" dirty="0" err="1">
                <a:solidFill>
                  <a:schemeClr val="bg1"/>
                </a:solidFill>
                <a:effectLst>
                  <a:outerShdw blurRad="38100" dist="38100" dir="2700000" algn="tl">
                    <a:srgbClr val="000000">
                      <a:alpha val="43137"/>
                    </a:srgbClr>
                  </a:outerShdw>
                </a:effectLst>
              </a:rPr>
              <a:t>laboratorio</a:t>
            </a:r>
            <a:endParaRPr lang="en-GB" sz="2000" dirty="0">
              <a:solidFill>
                <a:schemeClr val="bg1"/>
              </a:solidFill>
            </a:endParaRPr>
          </a:p>
        </p:txBody>
      </p:sp>
      <p:sp>
        <p:nvSpPr>
          <p:cNvPr id="7" name="Rettangolo 6"/>
          <p:cNvSpPr/>
          <p:nvPr/>
        </p:nvSpPr>
        <p:spPr>
          <a:xfrm>
            <a:off x="3471679" y="3825091"/>
            <a:ext cx="2414538" cy="92423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Validazione</a:t>
            </a:r>
            <a:r>
              <a:rPr lang="en-GB" sz="2000" dirty="0"/>
              <a:t> del MATERIALE / TANK</a:t>
            </a:r>
          </a:p>
        </p:txBody>
      </p:sp>
      <p:sp>
        <p:nvSpPr>
          <p:cNvPr id="9" name="Rettangolo 8"/>
          <p:cNvSpPr/>
          <p:nvPr/>
        </p:nvSpPr>
        <p:spPr>
          <a:xfrm>
            <a:off x="3285860" y="4865306"/>
            <a:ext cx="2857920" cy="7408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Integrazione</a:t>
            </a:r>
            <a:r>
              <a:rPr lang="en-GB" sz="2400" dirty="0"/>
              <a:t> di SISTEMA</a:t>
            </a:r>
          </a:p>
        </p:txBody>
      </p:sp>
      <p:sp>
        <p:nvSpPr>
          <p:cNvPr id="12" name="Rettangolo 11"/>
          <p:cNvSpPr/>
          <p:nvPr/>
        </p:nvSpPr>
        <p:spPr>
          <a:xfrm>
            <a:off x="6600056" y="2683252"/>
            <a:ext cx="4010351" cy="923330"/>
          </a:xfrm>
          <a:prstGeom prst="rect">
            <a:avLst/>
          </a:prstGeom>
          <a:solidFill>
            <a:srgbClr val="33CC33"/>
          </a:solidFill>
        </p:spPr>
        <p:txBody>
          <a:bodyPr wrap="square">
            <a:spAutoFit/>
          </a:bodyPr>
          <a:lstStyle/>
          <a:p>
            <a:r>
              <a:rPr lang="en-GB" dirty="0" err="1">
                <a:solidFill>
                  <a:schemeClr val="bg1"/>
                </a:solidFill>
                <a:effectLst>
                  <a:outerShdw blurRad="38100" dist="38100" dir="2700000" algn="tl">
                    <a:srgbClr val="000000">
                      <a:alpha val="43137"/>
                    </a:srgbClr>
                  </a:outerShdw>
                </a:effectLst>
              </a:rPr>
              <a:t>Miglioramento</a:t>
            </a:r>
            <a:r>
              <a:rPr lang="en-GB" dirty="0">
                <a:solidFill>
                  <a:schemeClr val="bg1"/>
                </a:solidFill>
                <a:effectLst>
                  <a:outerShdw blurRad="38100" dist="38100" dir="2700000" algn="tl">
                    <a:srgbClr val="000000">
                      <a:alpha val="43137"/>
                    </a:srgbClr>
                  </a:outerShdw>
                </a:effectLst>
              </a:rPr>
              <a:t> </a:t>
            </a:r>
            <a:r>
              <a:rPr lang="en-GB" dirty="0" err="1">
                <a:solidFill>
                  <a:schemeClr val="bg1"/>
                </a:solidFill>
                <a:effectLst>
                  <a:outerShdw blurRad="38100" dist="38100" dir="2700000" algn="tl">
                    <a:srgbClr val="000000">
                      <a:alpha val="43137"/>
                    </a:srgbClr>
                  </a:outerShdw>
                </a:effectLst>
              </a:rPr>
              <a:t>delle</a:t>
            </a:r>
            <a:r>
              <a:rPr lang="en-GB" dirty="0">
                <a:solidFill>
                  <a:schemeClr val="bg1"/>
                </a:solidFill>
                <a:effectLst>
                  <a:outerShdw blurRad="38100" dist="38100" dir="2700000" algn="tl">
                    <a:srgbClr val="000000">
                      <a:alpha val="43137"/>
                    </a:srgbClr>
                  </a:outerShdw>
                </a:effectLst>
              </a:rPr>
              <a:t> </a:t>
            </a:r>
            <a:r>
              <a:rPr lang="en-GB" dirty="0" err="1">
                <a:solidFill>
                  <a:schemeClr val="bg1"/>
                </a:solidFill>
                <a:effectLst>
                  <a:outerShdw blurRad="38100" dist="38100" dir="2700000" algn="tl">
                    <a:srgbClr val="000000">
                      <a:alpha val="43137"/>
                    </a:srgbClr>
                  </a:outerShdw>
                </a:effectLst>
              </a:rPr>
              <a:t>cinetiche</a:t>
            </a:r>
            <a:r>
              <a:rPr lang="en-GB" dirty="0">
                <a:solidFill>
                  <a:schemeClr val="bg1"/>
                </a:solidFill>
                <a:effectLst>
                  <a:outerShdw blurRad="38100" dist="38100" dir="2700000" algn="tl">
                    <a:srgbClr val="000000">
                      <a:alpha val="43137"/>
                    </a:srgbClr>
                  </a:outerShdw>
                </a:effectLst>
              </a:rPr>
              <a:t> di </a:t>
            </a:r>
            <a:r>
              <a:rPr lang="en-GB" dirty="0" err="1">
                <a:solidFill>
                  <a:schemeClr val="bg1"/>
                </a:solidFill>
                <a:effectLst>
                  <a:outerShdw blurRad="38100" dist="38100" dir="2700000" algn="tl">
                    <a:srgbClr val="000000">
                      <a:alpha val="43137"/>
                    </a:srgbClr>
                  </a:outerShdw>
                </a:effectLst>
              </a:rPr>
              <a:t>reaizone</a:t>
            </a:r>
            <a:r>
              <a:rPr lang="en-GB" dirty="0">
                <a:solidFill>
                  <a:schemeClr val="bg1"/>
                </a:solidFill>
                <a:effectLst>
                  <a:outerShdw blurRad="38100" dist="38100" dir="2700000" algn="tl">
                    <a:srgbClr val="000000">
                      <a:alpha val="43137"/>
                    </a:srgbClr>
                  </a:outerShdw>
                </a:effectLst>
              </a:rPr>
              <a:t> e </a:t>
            </a:r>
            <a:r>
              <a:rPr lang="en-GB" dirty="0" err="1">
                <a:solidFill>
                  <a:schemeClr val="bg1"/>
                </a:solidFill>
                <a:effectLst>
                  <a:outerShdw blurRad="38100" dist="38100" dir="2700000" algn="tl">
                    <a:srgbClr val="000000">
                      <a:alpha val="43137"/>
                    </a:srgbClr>
                  </a:outerShdw>
                </a:effectLst>
              </a:rPr>
              <a:t>delle</a:t>
            </a:r>
            <a:r>
              <a:rPr lang="en-GB" dirty="0">
                <a:solidFill>
                  <a:schemeClr val="bg1"/>
                </a:solidFill>
                <a:effectLst>
                  <a:outerShdw blurRad="38100" dist="38100" dir="2700000" algn="tl">
                    <a:srgbClr val="000000">
                      <a:alpha val="43137"/>
                    </a:srgbClr>
                  </a:outerShdw>
                </a:effectLst>
              </a:rPr>
              <a:t> </a:t>
            </a:r>
            <a:r>
              <a:rPr lang="en-GB" dirty="0" err="1">
                <a:solidFill>
                  <a:schemeClr val="bg1"/>
                </a:solidFill>
                <a:effectLst>
                  <a:outerShdw blurRad="38100" dist="38100" dir="2700000" algn="tl">
                    <a:srgbClr val="000000">
                      <a:alpha val="43137"/>
                    </a:srgbClr>
                  </a:outerShdw>
                </a:effectLst>
              </a:rPr>
              <a:t>proprietà</a:t>
            </a:r>
            <a:r>
              <a:rPr lang="en-GB" dirty="0">
                <a:solidFill>
                  <a:schemeClr val="bg1"/>
                </a:solidFill>
                <a:effectLst>
                  <a:outerShdw blurRad="38100" dist="38100" dir="2700000" algn="tl">
                    <a:srgbClr val="000000">
                      <a:alpha val="43137"/>
                    </a:srgbClr>
                  </a:outerShdw>
                </a:effectLst>
              </a:rPr>
              <a:t> del material </a:t>
            </a:r>
            <a:r>
              <a:rPr lang="en-GB" dirty="0" err="1">
                <a:solidFill>
                  <a:schemeClr val="bg1"/>
                </a:solidFill>
                <a:effectLst>
                  <a:outerShdw blurRad="38100" dist="38100" dir="2700000" algn="tl">
                    <a:srgbClr val="000000">
                      <a:alpha val="43137"/>
                    </a:srgbClr>
                  </a:outerShdw>
                </a:effectLst>
              </a:rPr>
              <a:t>combinato</a:t>
            </a:r>
            <a:r>
              <a:rPr lang="en-GB" dirty="0">
                <a:solidFill>
                  <a:schemeClr val="bg1"/>
                </a:solidFill>
                <a:effectLst>
                  <a:outerShdw blurRad="38100" dist="38100" dir="2700000" algn="tl">
                    <a:srgbClr val="000000">
                      <a:alpha val="43137"/>
                    </a:srgbClr>
                  </a:outerShdw>
                </a:effectLst>
              </a:rPr>
              <a:t> con </a:t>
            </a:r>
            <a:r>
              <a:rPr lang="en-GB" dirty="0" err="1">
                <a:solidFill>
                  <a:schemeClr val="bg1"/>
                </a:solidFill>
                <a:effectLst>
                  <a:outerShdw blurRad="38100" dist="38100" dir="2700000" algn="tl">
                    <a:srgbClr val="000000">
                      <a:alpha val="43137"/>
                    </a:srgbClr>
                  </a:outerShdw>
                </a:effectLst>
              </a:rPr>
              <a:t>il</a:t>
            </a:r>
            <a:r>
              <a:rPr lang="en-GB" dirty="0">
                <a:solidFill>
                  <a:schemeClr val="bg1"/>
                </a:solidFill>
                <a:effectLst>
                  <a:outerShdw blurRad="38100" dist="38100" dir="2700000" algn="tl">
                    <a:srgbClr val="000000">
                      <a:alpha val="43137"/>
                    </a:srgbClr>
                  </a:outerShdw>
                </a:effectLst>
              </a:rPr>
              <a:t> Sistema di </a:t>
            </a:r>
            <a:r>
              <a:rPr lang="en-GB" dirty="0" err="1">
                <a:solidFill>
                  <a:schemeClr val="bg1"/>
                </a:solidFill>
                <a:effectLst>
                  <a:outerShdw blurRad="38100" dist="38100" dir="2700000" algn="tl">
                    <a:srgbClr val="000000">
                      <a:alpha val="43137"/>
                    </a:srgbClr>
                  </a:outerShdw>
                </a:effectLst>
              </a:rPr>
              <a:t>accumulo</a:t>
            </a:r>
            <a:endParaRPr lang="en-GB" dirty="0">
              <a:solidFill>
                <a:schemeClr val="bg1"/>
              </a:solidFill>
            </a:endParaRPr>
          </a:p>
        </p:txBody>
      </p:sp>
      <p:sp>
        <p:nvSpPr>
          <p:cNvPr id="13" name="Rettangolo 12"/>
          <p:cNvSpPr/>
          <p:nvPr/>
        </p:nvSpPr>
        <p:spPr>
          <a:xfrm>
            <a:off x="5978696" y="3924710"/>
            <a:ext cx="4821758" cy="646331"/>
          </a:xfrm>
          <a:prstGeom prst="rect">
            <a:avLst/>
          </a:prstGeom>
          <a:solidFill>
            <a:srgbClr val="00B050"/>
          </a:solidFill>
        </p:spPr>
        <p:txBody>
          <a:bodyPr wrap="square">
            <a:spAutoFit/>
          </a:bodyPr>
          <a:lstStyle/>
          <a:p>
            <a:r>
              <a:rPr lang="en-GB" dirty="0" err="1">
                <a:solidFill>
                  <a:schemeClr val="bg1"/>
                </a:solidFill>
                <a:effectLst>
                  <a:outerShdw blurRad="38100" dist="38100" dir="2700000" algn="tl">
                    <a:srgbClr val="000000">
                      <a:alpha val="43137"/>
                    </a:srgbClr>
                  </a:outerShdw>
                </a:effectLst>
              </a:rPr>
              <a:t>Validazioni</a:t>
            </a:r>
            <a:r>
              <a:rPr lang="en-GB" dirty="0">
                <a:solidFill>
                  <a:schemeClr val="bg1"/>
                </a:solidFill>
                <a:effectLst>
                  <a:outerShdw blurRad="38100" dist="38100" dir="2700000" algn="tl">
                    <a:srgbClr val="000000">
                      <a:alpha val="43137"/>
                    </a:srgbClr>
                  </a:outerShdw>
                </a:effectLst>
              </a:rPr>
              <a:t> del material finale </a:t>
            </a:r>
            <a:r>
              <a:rPr lang="en-GB" dirty="0" err="1">
                <a:solidFill>
                  <a:schemeClr val="bg1"/>
                </a:solidFill>
                <a:effectLst>
                  <a:outerShdw blurRad="38100" dist="38100" dir="2700000" algn="tl">
                    <a:srgbClr val="000000">
                      <a:alpha val="43137"/>
                    </a:srgbClr>
                  </a:outerShdw>
                </a:effectLst>
              </a:rPr>
              <a:t>attraverso</a:t>
            </a:r>
            <a:r>
              <a:rPr lang="en-GB" dirty="0">
                <a:solidFill>
                  <a:schemeClr val="bg1"/>
                </a:solidFill>
                <a:effectLst>
                  <a:outerShdw blurRad="38100" dist="38100" dir="2700000" algn="tl">
                    <a:srgbClr val="000000">
                      <a:alpha val="43137"/>
                    </a:srgbClr>
                  </a:outerShdw>
                </a:effectLst>
              </a:rPr>
              <a:t> </a:t>
            </a:r>
            <a:r>
              <a:rPr lang="en-GB" dirty="0" err="1">
                <a:solidFill>
                  <a:schemeClr val="bg1"/>
                </a:solidFill>
                <a:effectLst>
                  <a:outerShdw blurRad="38100" dist="38100" dir="2700000" algn="tl">
                    <a:srgbClr val="000000">
                      <a:alpha val="43137"/>
                    </a:srgbClr>
                  </a:outerShdw>
                </a:effectLst>
              </a:rPr>
              <a:t>indagini</a:t>
            </a:r>
            <a:r>
              <a:rPr lang="en-GB" dirty="0">
                <a:solidFill>
                  <a:schemeClr val="bg1"/>
                </a:solidFill>
                <a:effectLst>
                  <a:outerShdw blurRad="38100" dist="38100" dir="2700000" algn="tl">
                    <a:srgbClr val="000000">
                      <a:alpha val="43137"/>
                    </a:srgbClr>
                  </a:outerShdw>
                </a:effectLst>
              </a:rPr>
              <a:t> </a:t>
            </a:r>
            <a:r>
              <a:rPr lang="en-GB" dirty="0" err="1">
                <a:solidFill>
                  <a:schemeClr val="bg1"/>
                </a:solidFill>
                <a:effectLst>
                  <a:outerShdw blurRad="38100" dist="38100" dir="2700000" algn="tl">
                    <a:srgbClr val="000000">
                      <a:alpha val="43137"/>
                    </a:srgbClr>
                  </a:outerShdw>
                </a:effectLst>
              </a:rPr>
              <a:t>volumetriche</a:t>
            </a:r>
            <a:endParaRPr lang="en-GB" dirty="0">
              <a:solidFill>
                <a:schemeClr val="bg1"/>
              </a:solidFill>
            </a:endParaRPr>
          </a:p>
        </p:txBody>
      </p:sp>
      <p:sp>
        <p:nvSpPr>
          <p:cNvPr id="10" name="Rettangolo 9"/>
          <p:cNvSpPr/>
          <p:nvPr/>
        </p:nvSpPr>
        <p:spPr>
          <a:xfrm>
            <a:off x="2991003" y="5631826"/>
            <a:ext cx="3448663" cy="51435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DIMOSTRAZIONE FINALE</a:t>
            </a:r>
          </a:p>
        </p:txBody>
      </p:sp>
      <p:sp>
        <p:nvSpPr>
          <p:cNvPr id="14" name="Rettangolo 13"/>
          <p:cNvSpPr/>
          <p:nvPr/>
        </p:nvSpPr>
        <p:spPr>
          <a:xfrm>
            <a:off x="6093764" y="4860886"/>
            <a:ext cx="5022933" cy="646331"/>
          </a:xfrm>
          <a:prstGeom prst="rect">
            <a:avLst/>
          </a:prstGeom>
          <a:solidFill>
            <a:srgbClr val="92D050"/>
          </a:solidFill>
        </p:spPr>
        <p:txBody>
          <a:bodyPr wrap="square">
            <a:spAutoFit/>
          </a:bodyPr>
          <a:lstStyle/>
          <a:p>
            <a:r>
              <a:rPr lang="en-GB" dirty="0" err="1">
                <a:solidFill>
                  <a:schemeClr val="bg1"/>
                </a:solidFill>
                <a:effectLst>
                  <a:outerShdw blurRad="38100" dist="38100" dir="2700000" algn="tl">
                    <a:srgbClr val="000000">
                      <a:alpha val="43137"/>
                    </a:srgbClr>
                  </a:outerShdw>
                </a:effectLst>
              </a:rPr>
              <a:t>Integrazione</a:t>
            </a:r>
            <a:r>
              <a:rPr lang="en-GB" dirty="0">
                <a:solidFill>
                  <a:schemeClr val="bg1"/>
                </a:solidFill>
                <a:effectLst>
                  <a:outerShdw blurRad="38100" dist="38100" dir="2700000" algn="tl">
                    <a:srgbClr val="000000">
                      <a:alpha val="43137"/>
                    </a:srgbClr>
                  </a:outerShdw>
                </a:effectLst>
              </a:rPr>
              <a:t> complete </a:t>
            </a:r>
            <a:r>
              <a:rPr lang="en-GB" dirty="0" err="1">
                <a:solidFill>
                  <a:schemeClr val="bg1"/>
                </a:solidFill>
                <a:effectLst>
                  <a:outerShdw blurRad="38100" dist="38100" dir="2700000" algn="tl">
                    <a:srgbClr val="000000">
                      <a:alpha val="43137"/>
                    </a:srgbClr>
                  </a:outerShdw>
                </a:effectLst>
              </a:rPr>
              <a:t>tra</a:t>
            </a:r>
            <a:r>
              <a:rPr lang="en-GB" dirty="0">
                <a:solidFill>
                  <a:schemeClr val="bg1"/>
                </a:solidFill>
                <a:effectLst>
                  <a:outerShdw blurRad="38100" dist="38100" dir="2700000" algn="tl">
                    <a:srgbClr val="000000">
                      <a:alpha val="43137"/>
                    </a:srgbClr>
                  </a:outerShdw>
                </a:effectLst>
              </a:rPr>
              <a:t> </a:t>
            </a:r>
            <a:r>
              <a:rPr lang="en-GB" dirty="0" err="1">
                <a:solidFill>
                  <a:schemeClr val="bg1"/>
                </a:solidFill>
                <a:effectLst>
                  <a:outerShdw blurRad="38100" dist="38100" dir="2700000" algn="tl">
                    <a:srgbClr val="000000">
                      <a:alpha val="43137"/>
                    </a:srgbClr>
                  </a:outerShdw>
                </a:effectLst>
              </a:rPr>
              <a:t>il</a:t>
            </a:r>
            <a:r>
              <a:rPr lang="en-GB" dirty="0">
                <a:solidFill>
                  <a:schemeClr val="bg1"/>
                </a:solidFill>
                <a:effectLst>
                  <a:outerShdw blurRad="38100" dist="38100" dir="2700000" algn="tl">
                    <a:srgbClr val="000000">
                      <a:alpha val="43137"/>
                    </a:srgbClr>
                  </a:outerShdw>
                </a:effectLst>
              </a:rPr>
              <a:t> TANK e la SOFC e complete </a:t>
            </a:r>
            <a:r>
              <a:rPr lang="en-GB" dirty="0" err="1">
                <a:solidFill>
                  <a:schemeClr val="bg1"/>
                </a:solidFill>
                <a:effectLst>
                  <a:outerShdw blurRad="38100" dist="38100" dir="2700000" algn="tl">
                    <a:srgbClr val="000000">
                      <a:alpha val="43137"/>
                    </a:srgbClr>
                  </a:outerShdw>
                </a:effectLst>
              </a:rPr>
              <a:t>gestione</a:t>
            </a:r>
            <a:r>
              <a:rPr lang="en-GB" dirty="0">
                <a:solidFill>
                  <a:schemeClr val="bg1"/>
                </a:solidFill>
                <a:effectLst>
                  <a:outerShdw blurRad="38100" dist="38100" dir="2700000" algn="tl">
                    <a:srgbClr val="000000">
                      <a:alpha val="43137"/>
                    </a:srgbClr>
                  </a:outerShdw>
                </a:effectLst>
              </a:rPr>
              <a:t> del CALORE e </a:t>
            </a:r>
            <a:r>
              <a:rPr lang="en-GB" dirty="0" err="1">
                <a:solidFill>
                  <a:schemeClr val="bg1"/>
                </a:solidFill>
                <a:effectLst>
                  <a:outerShdw blurRad="38100" dist="38100" dir="2700000" algn="tl">
                    <a:srgbClr val="000000">
                      <a:alpha val="43137"/>
                    </a:srgbClr>
                  </a:outerShdw>
                </a:effectLst>
              </a:rPr>
              <a:t>dell’IDROGENO</a:t>
            </a:r>
            <a:endParaRPr lang="en-GB" dirty="0">
              <a:solidFill>
                <a:schemeClr val="bg1"/>
              </a:solidFill>
            </a:endParaRPr>
          </a:p>
        </p:txBody>
      </p:sp>
      <p:sp>
        <p:nvSpPr>
          <p:cNvPr id="15" name="Rettangolo 14"/>
          <p:cNvSpPr/>
          <p:nvPr/>
        </p:nvSpPr>
        <p:spPr>
          <a:xfrm>
            <a:off x="6439666" y="5667003"/>
            <a:ext cx="4360788" cy="400110"/>
          </a:xfrm>
          <a:prstGeom prst="rect">
            <a:avLst/>
          </a:prstGeom>
          <a:solidFill>
            <a:srgbClr val="33CC33"/>
          </a:solidFill>
        </p:spPr>
        <p:txBody>
          <a:bodyPr wrap="square">
            <a:spAutoFit/>
          </a:bodyPr>
          <a:lstStyle/>
          <a:p>
            <a:r>
              <a:rPr lang="en-GB" sz="2000" dirty="0">
                <a:solidFill>
                  <a:schemeClr val="bg1"/>
                </a:solidFill>
                <a:effectLst>
                  <a:outerShdw blurRad="38100" dist="38100" dir="2700000" algn="tl">
                    <a:srgbClr val="000000">
                      <a:alpha val="43137"/>
                    </a:srgbClr>
                  </a:outerShdw>
                </a:effectLst>
              </a:rPr>
              <a:t>Test </a:t>
            </a:r>
            <a:r>
              <a:rPr lang="en-GB" sz="2000" dirty="0" err="1">
                <a:solidFill>
                  <a:schemeClr val="bg1"/>
                </a:solidFill>
                <a:effectLst>
                  <a:outerShdw blurRad="38100" dist="38100" dir="2700000" algn="tl">
                    <a:srgbClr val="000000">
                      <a:alpha val="43137"/>
                    </a:srgbClr>
                  </a:outerShdw>
                </a:effectLst>
              </a:rPr>
              <a:t>finali</a:t>
            </a:r>
            <a:r>
              <a:rPr lang="en-GB" sz="2000" dirty="0">
                <a:solidFill>
                  <a:schemeClr val="bg1"/>
                </a:solidFill>
                <a:effectLst>
                  <a:outerShdw blurRad="38100" dist="38100" dir="2700000" algn="tl">
                    <a:srgbClr val="000000">
                      <a:alpha val="43137"/>
                    </a:srgbClr>
                  </a:outerShdw>
                </a:effectLst>
              </a:rPr>
              <a:t> in un </a:t>
            </a:r>
            <a:r>
              <a:rPr lang="en-GB" sz="2000" dirty="0" err="1">
                <a:solidFill>
                  <a:schemeClr val="bg1"/>
                </a:solidFill>
                <a:effectLst>
                  <a:outerShdw blurRad="38100" dist="38100" dir="2700000" algn="tl">
                    <a:srgbClr val="000000">
                      <a:alpha val="43137"/>
                    </a:srgbClr>
                  </a:outerShdw>
                </a:effectLst>
              </a:rPr>
              <a:t>ambiente</a:t>
            </a:r>
            <a:r>
              <a:rPr lang="en-GB" sz="2000" dirty="0">
                <a:solidFill>
                  <a:schemeClr val="bg1"/>
                </a:solidFill>
                <a:effectLst>
                  <a:outerShdw blurRad="38100" dist="38100" dir="2700000" algn="tl">
                    <a:srgbClr val="000000">
                      <a:alpha val="43137"/>
                    </a:srgbClr>
                  </a:outerShdw>
                </a:effectLst>
              </a:rPr>
              <a:t> di </a:t>
            </a:r>
            <a:r>
              <a:rPr lang="en-GB" sz="2000" dirty="0" err="1">
                <a:solidFill>
                  <a:schemeClr val="bg1"/>
                </a:solidFill>
                <a:effectLst>
                  <a:outerShdw blurRad="38100" dist="38100" dir="2700000" algn="tl">
                    <a:srgbClr val="000000">
                      <a:alpha val="43137"/>
                    </a:srgbClr>
                  </a:outerShdw>
                </a:effectLst>
              </a:rPr>
              <a:t>scala</a:t>
            </a:r>
            <a:r>
              <a:rPr lang="en-GB" sz="2000" dirty="0">
                <a:solidFill>
                  <a:schemeClr val="bg1"/>
                </a:solidFill>
                <a:effectLst>
                  <a:outerShdw blurRad="38100" dist="38100" dir="2700000" algn="tl">
                    <a:srgbClr val="000000">
                      <a:alpha val="43137"/>
                    </a:srgbClr>
                  </a:outerShdw>
                </a:effectLst>
              </a:rPr>
              <a:t> </a:t>
            </a:r>
            <a:r>
              <a:rPr lang="en-GB" sz="2000" dirty="0" err="1">
                <a:solidFill>
                  <a:schemeClr val="bg1"/>
                </a:solidFill>
                <a:effectLst>
                  <a:outerShdw blurRad="38100" dist="38100" dir="2700000" algn="tl">
                    <a:srgbClr val="000000">
                      <a:alpha val="43137"/>
                    </a:srgbClr>
                  </a:outerShdw>
                </a:effectLst>
              </a:rPr>
              <a:t>reale</a:t>
            </a:r>
            <a:endParaRPr lang="en-GB" sz="2000" dirty="0">
              <a:solidFill>
                <a:schemeClr val="bg1"/>
              </a:solidFill>
            </a:endParaRPr>
          </a:p>
        </p:txBody>
      </p:sp>
      <p:pic>
        <p:nvPicPr>
          <p:cNvPr id="16" name="Picture 6"/>
          <p:cNvPicPr>
            <a:picLocks noChangeAspect="1" noChangeArrowheads="1"/>
          </p:cNvPicPr>
          <p:nvPr/>
        </p:nvPicPr>
        <p:blipFill>
          <a:blip r:embed="rId2" cstate="print"/>
          <a:srcRect/>
          <a:stretch>
            <a:fillRect/>
          </a:stretch>
        </p:blipFill>
        <p:spPr bwMode="auto">
          <a:xfrm>
            <a:off x="967491" y="1033812"/>
            <a:ext cx="1446952" cy="791629"/>
          </a:xfrm>
          <a:prstGeom prst="rect">
            <a:avLst/>
          </a:prstGeom>
          <a:noFill/>
          <a:ln w="9525">
            <a:noFill/>
            <a:miter lim="800000"/>
            <a:headEnd/>
            <a:tailEnd/>
          </a:ln>
        </p:spPr>
      </p:pic>
      <p:pic>
        <p:nvPicPr>
          <p:cNvPr id="17"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810" y="1786600"/>
            <a:ext cx="1288581" cy="921561"/>
          </a:xfrm>
          <a:prstGeom prst="rect">
            <a:avLst/>
          </a:prstGeom>
        </p:spPr>
      </p:pic>
      <p:pic>
        <p:nvPicPr>
          <p:cNvPr id="1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71459"/>
          <a:stretch/>
        </p:blipFill>
        <p:spPr>
          <a:xfrm>
            <a:off x="1124640" y="2850360"/>
            <a:ext cx="1123172" cy="517542"/>
          </a:xfrm>
          <a:prstGeom prst="rect">
            <a:avLst/>
          </a:prstGeom>
        </p:spPr>
      </p:pic>
      <p:pic>
        <p:nvPicPr>
          <p:cNvPr id="20" name="Picture 3"/>
          <p:cNvPicPr>
            <a:picLocks noChangeAspect="1" noChangeArrowheads="1"/>
          </p:cNvPicPr>
          <p:nvPr/>
        </p:nvPicPr>
        <p:blipFill>
          <a:blip r:embed="rId5" cstate="print"/>
          <a:srcRect/>
          <a:stretch>
            <a:fillRect/>
          </a:stretch>
        </p:blipFill>
        <p:spPr bwMode="auto">
          <a:xfrm>
            <a:off x="1313755" y="3858093"/>
            <a:ext cx="1152887" cy="696655"/>
          </a:xfrm>
          <a:prstGeom prst="rect">
            <a:avLst/>
          </a:prstGeom>
          <a:noFill/>
          <a:ln w="9525">
            <a:noFill/>
            <a:miter lim="800000"/>
            <a:headEnd/>
            <a:tailEnd/>
          </a:ln>
          <a:effectLst/>
        </p:spPr>
      </p:pic>
      <p:pic>
        <p:nvPicPr>
          <p:cNvPr id="21" name="Immagine 20"/>
          <p:cNvPicPr>
            <a:picLocks noChangeAspect="1"/>
          </p:cNvPicPr>
          <p:nvPr/>
        </p:nvPicPr>
        <p:blipFill>
          <a:blip r:embed="rId6"/>
          <a:stretch>
            <a:fillRect/>
          </a:stretch>
        </p:blipFill>
        <p:spPr>
          <a:xfrm>
            <a:off x="1313755" y="4770808"/>
            <a:ext cx="754427" cy="729448"/>
          </a:xfrm>
          <a:prstGeom prst="rect">
            <a:avLst/>
          </a:prstGeom>
        </p:spPr>
      </p:pic>
      <p:sp>
        <p:nvSpPr>
          <p:cNvPr id="3" name="Freccia a inversione 2"/>
          <p:cNvSpPr/>
          <p:nvPr/>
        </p:nvSpPr>
        <p:spPr>
          <a:xfrm>
            <a:off x="623662" y="1077695"/>
            <a:ext cx="799639" cy="2628486"/>
          </a:xfrm>
          <a:prstGeom prst="utur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schemeClr val="tx1"/>
              </a:solidFill>
            </a:endParaRPr>
          </a:p>
        </p:txBody>
      </p:sp>
      <p:sp>
        <p:nvSpPr>
          <p:cNvPr id="22" name="Freccia a inversione 21"/>
          <p:cNvSpPr/>
          <p:nvPr/>
        </p:nvSpPr>
        <p:spPr>
          <a:xfrm rot="10800000">
            <a:off x="502216" y="3354648"/>
            <a:ext cx="832898" cy="2804615"/>
          </a:xfrm>
          <a:prstGeom prst="utur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schemeClr val="tx1"/>
              </a:solidFill>
            </a:endParaRPr>
          </a:p>
        </p:txBody>
      </p:sp>
    </p:spTree>
    <p:extLst>
      <p:ext uri="{BB962C8B-B14F-4D97-AF65-F5344CB8AC3E}">
        <p14:creationId xmlns:p14="http://schemas.microsoft.com/office/powerpoint/2010/main" val="469755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956883" y="26443"/>
            <a:ext cx="8229600" cy="599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r">
              <a:buSzPct val="100000"/>
              <a:defRPr/>
            </a:pPr>
            <a:r>
              <a:rPr lang="it-IT" altLang="it-IT" sz="3200" b="1" dirty="0">
                <a:solidFill>
                  <a:srgbClr val="000000"/>
                </a:solidFill>
              </a:rPr>
              <a:t>MATERIALE DI ACCUMULO DI EDEN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794983"/>
            <a:ext cx="3095625" cy="2476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713" y="3724549"/>
            <a:ext cx="4682843" cy="25933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Rectangle 4"/>
          <p:cNvSpPr>
            <a:spLocks noChangeArrowheads="1"/>
          </p:cNvSpPr>
          <p:nvPr/>
        </p:nvSpPr>
        <p:spPr bwMode="auto">
          <a:xfrm>
            <a:off x="6082773" y="6286028"/>
            <a:ext cx="4680520" cy="583321"/>
          </a:xfrm>
          <a:prstGeom prst="rect">
            <a:avLst/>
          </a:prstGeom>
          <a:solidFill>
            <a:schemeClr val="bg1"/>
          </a:solidFill>
          <a:ln>
            <a:noFill/>
          </a:ln>
          <a:effectLs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just" hangingPunct="1">
              <a:buSzPct val="100000"/>
              <a:defRPr/>
            </a:pPr>
            <a:r>
              <a:rPr lang="it-IT" altLang="it-IT" sz="1600" dirty="0">
                <a:solidFill>
                  <a:srgbClr val="000000"/>
                </a:solidFill>
              </a:rPr>
              <a:t>RANGE DI LAVORO SUGGERITI PER IL MATERIALE ATTIVATO IN ADSORBIMENTO E DESORBIMENTO</a:t>
            </a:r>
          </a:p>
        </p:txBody>
      </p:sp>
      <p:sp>
        <p:nvSpPr>
          <p:cNvPr id="3077" name="Rectangle 5"/>
          <p:cNvSpPr>
            <a:spLocks noChangeArrowheads="1"/>
          </p:cNvSpPr>
          <p:nvPr/>
        </p:nvSpPr>
        <p:spPr bwMode="auto">
          <a:xfrm>
            <a:off x="392237" y="1043745"/>
            <a:ext cx="4553609" cy="63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640" tIns="40320" rIns="80640" bIns="4032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hangingPunct="1">
              <a:buSzPct val="100000"/>
              <a:defRPr/>
            </a:pPr>
            <a:r>
              <a:rPr lang="it-IT" altLang="it-IT" sz="2000" b="1" dirty="0">
                <a:solidFill>
                  <a:srgbClr val="000000"/>
                </a:solidFill>
              </a:rPr>
              <a:t>ED011 – MAGNESIO NANOSTRUTTURATO</a:t>
            </a:r>
          </a:p>
          <a:p>
            <a:pPr hangingPunct="1">
              <a:buSzPct val="100000"/>
              <a:defRPr/>
            </a:pPr>
            <a:r>
              <a:rPr lang="it-IT" altLang="it-IT" sz="1600" dirty="0">
                <a:solidFill>
                  <a:srgbClr val="000000"/>
                </a:solidFill>
              </a:rPr>
              <a:t>Catalizzato con </a:t>
            </a:r>
            <a:r>
              <a:rPr lang="it-IT" altLang="it-IT" sz="1600" dirty="0" err="1">
                <a:solidFill>
                  <a:srgbClr val="000000"/>
                </a:solidFill>
              </a:rPr>
              <a:t>Niobium</a:t>
            </a:r>
            <a:r>
              <a:rPr lang="it-IT" altLang="it-IT" sz="1600" dirty="0">
                <a:solidFill>
                  <a:srgbClr val="000000"/>
                </a:solidFill>
              </a:rPr>
              <a:t> </a:t>
            </a:r>
            <a:r>
              <a:rPr lang="it-IT" altLang="it-IT" sz="1600" dirty="0" err="1">
                <a:solidFill>
                  <a:srgbClr val="000000"/>
                </a:solidFill>
              </a:rPr>
              <a:t>Pentoxide</a:t>
            </a:r>
            <a:endParaRPr lang="it-IT" altLang="it-IT" sz="1600" dirty="0">
              <a:solidFill>
                <a:srgbClr val="000000"/>
              </a:solidFill>
            </a:endParaRPr>
          </a:p>
        </p:txBody>
      </p:sp>
      <p:graphicFrame>
        <p:nvGraphicFramePr>
          <p:cNvPr id="3078" name="Group 6"/>
          <p:cNvGraphicFramePr>
            <a:graphicFrameLocks noGrp="1"/>
          </p:cNvGraphicFramePr>
          <p:nvPr>
            <p:extLst>
              <p:ext uri="{D42A27DB-BD31-4B8C-83A1-F6EECF244321}">
                <p14:modId xmlns:p14="http://schemas.microsoft.com/office/powerpoint/2010/main" val="182162748"/>
              </p:ext>
            </p:extLst>
          </p:nvPr>
        </p:nvGraphicFramePr>
        <p:xfrm>
          <a:off x="5951985" y="712436"/>
          <a:ext cx="6234498" cy="2922529"/>
        </p:xfrm>
        <a:graphic>
          <a:graphicData uri="http://schemas.openxmlformats.org/drawingml/2006/table">
            <a:tbl>
              <a:tblPr/>
              <a:tblGrid>
                <a:gridCol w="3240359">
                  <a:extLst>
                    <a:ext uri="{9D8B030D-6E8A-4147-A177-3AD203B41FA5}">
                      <a16:colId xmlns:a16="http://schemas.microsoft.com/office/drawing/2014/main" val="20000"/>
                    </a:ext>
                  </a:extLst>
                </a:gridCol>
                <a:gridCol w="1486022">
                  <a:extLst>
                    <a:ext uri="{9D8B030D-6E8A-4147-A177-3AD203B41FA5}">
                      <a16:colId xmlns:a16="http://schemas.microsoft.com/office/drawing/2014/main" val="20001"/>
                    </a:ext>
                  </a:extLst>
                </a:gridCol>
                <a:gridCol w="1508117">
                  <a:extLst>
                    <a:ext uri="{9D8B030D-6E8A-4147-A177-3AD203B41FA5}">
                      <a16:colId xmlns:a16="http://schemas.microsoft.com/office/drawing/2014/main" val="20002"/>
                    </a:ext>
                  </a:extLst>
                </a:gridCol>
              </a:tblGrid>
              <a:tr h="339852">
                <a:tc gridSpan="3">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24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Proprietà di accumulo</a:t>
                      </a:r>
                    </a:p>
                  </a:txBody>
                  <a:tcPr marL="59040" marR="59040" marT="0" marB="0" anchor="ctr" horzOverflow="overflow">
                    <a:lnL>
                      <a:noFill/>
                    </a:lnL>
                    <a:lnR>
                      <a:noFill/>
                    </a:lnR>
                    <a:lnT>
                      <a:noFill/>
                    </a:lnT>
                    <a:lnB w="27360" cap="flat" cmpd="sng" algn="ctr">
                      <a:solidFill>
                        <a:srgbClr val="365F91"/>
                      </a:solidFill>
                      <a:prstDash val="solid"/>
                      <a:round/>
                      <a:headEnd type="none" w="med" len="med"/>
                      <a:tailEnd type="none" w="med" len="med"/>
                    </a:lnB>
                    <a:lnTlToBr>
                      <a:noFill/>
                    </a:lnTlToBr>
                    <a:lnBlToTr>
                      <a:noFill/>
                    </a:lnBlToTr>
                    <a:solidFill>
                      <a:srgbClr val="E9ECF3"/>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09778">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0" fontAlgn="base" latinLnBrk="0" hangingPunct="0">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3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endParaRPr>
                    </a:p>
                  </a:txBody>
                  <a:tcPr marL="59040" marR="59040" marT="0" marB="0" anchor="ctr" horzOverflow="overflow">
                    <a:lnL>
                      <a:noFill/>
                    </a:lnL>
                    <a:lnR>
                      <a:noFill/>
                    </a:lnR>
                    <a:lnT w="27360" cap="flat" cmpd="sng" algn="ctr">
                      <a:solidFill>
                        <a:srgbClr val="365F91"/>
                      </a:solidFill>
                      <a:prstDash val="solid"/>
                      <a:round/>
                      <a:headEnd type="none" w="med" len="med"/>
                      <a:tailEnd type="none" w="med" len="med"/>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Unità</a:t>
                      </a:r>
                    </a:p>
                  </a:txBody>
                  <a:tcPr marL="59040" marR="59040" marT="0" marB="0" anchor="ctr" horzOverflow="overflow">
                    <a:lnL>
                      <a:noFill/>
                    </a:lnL>
                    <a:lnR>
                      <a:noFill/>
                    </a:lnR>
                    <a:lnT w="27360" cap="flat" cmpd="sng" algn="ctr">
                      <a:solidFill>
                        <a:srgbClr val="365F91"/>
                      </a:solidFill>
                      <a:prstDash val="solid"/>
                      <a:round/>
                      <a:headEnd type="none" w="med" len="med"/>
                      <a:tailEnd type="none" w="med" len="med"/>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Valore</a:t>
                      </a:r>
                    </a:p>
                  </a:txBody>
                  <a:tcPr marL="59040" marR="59040" marT="0" marB="0" anchor="ctr" horzOverflow="overflow">
                    <a:lnL>
                      <a:noFill/>
                    </a:lnL>
                    <a:lnR>
                      <a:noFill/>
                    </a:lnR>
                    <a:lnT w="27360" cap="flat" cmpd="sng" algn="ctr">
                      <a:solidFill>
                        <a:srgbClr val="365F91"/>
                      </a:solidFill>
                      <a:prstDash val="solid"/>
                      <a:round/>
                      <a:headEnd type="none" w="med" len="med"/>
                      <a:tailEnd type="none" w="med" len="med"/>
                    </a:lnT>
                    <a:lnB>
                      <a:noFill/>
                    </a:lnB>
                    <a:lnTlToBr>
                      <a:noFill/>
                    </a:lnTlToBr>
                    <a:lnBlToTr>
                      <a:noFill/>
                    </a:lnBlToTr>
                    <a:solidFill>
                      <a:srgbClr val="E9ECF3"/>
                    </a:solidFill>
                  </a:tcPr>
                </a:tc>
                <a:extLst>
                  <a:ext uri="{0D108BD9-81ED-4DB2-BD59-A6C34878D82A}">
                    <a16:rowId xmlns:a16="http://schemas.microsoft.com/office/drawing/2014/main" val="10001"/>
                  </a:ext>
                </a:extLst>
              </a:tr>
              <a:tr h="231825">
                <a:tc rowSpan="2">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err="1">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Gravimetric</a:t>
                      </a:r>
                      <a:r>
                        <a:rPr kumimoji="0" lang="it-IT"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 </a:t>
                      </a:r>
                      <a:r>
                        <a:rPr kumimoji="0" lang="it-IT" altLang="it-IT" sz="1600" b="1" i="0" u="none" strike="noStrike" cap="none" normalizeH="0" baseline="0" dirty="0" err="1">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Capacity</a:t>
                      </a:r>
                      <a:endParaRPr kumimoji="0" lang="it-IT"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endParaRP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kgH2/kg (%)</a:t>
                      </a: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7.1</a:t>
                      </a:r>
                    </a:p>
                  </a:txBody>
                  <a:tcPr marL="59040" marR="59040" marT="0" marB="0" anchor="ctr" horzOverflow="overflow">
                    <a:lnL>
                      <a:noFill/>
                    </a:lnL>
                    <a:lnR>
                      <a:noFill/>
                    </a:lnR>
                    <a:lnT>
                      <a:noFill/>
                    </a:lnT>
                    <a:lnB>
                      <a:noFill/>
                    </a:lnB>
                    <a:lnTlToBr>
                      <a:noFill/>
                    </a:lnTlToBr>
                    <a:lnBlToTr>
                      <a:noFill/>
                    </a:lnBlToTr>
                    <a:solidFill>
                      <a:srgbClr val="C6D9F1"/>
                    </a:solidFill>
                  </a:tcPr>
                </a:tc>
                <a:extLst>
                  <a:ext uri="{0D108BD9-81ED-4DB2-BD59-A6C34878D82A}">
                    <a16:rowId xmlns:a16="http://schemas.microsoft.com/office/drawing/2014/main" val="10002"/>
                  </a:ext>
                </a:extLst>
              </a:tr>
              <a:tr h="226528">
                <a:tc vMerge="1">
                  <a:txBody>
                    <a:bodyPr/>
                    <a:lstStyle/>
                    <a:p>
                      <a:endParaRPr lang="en-GB"/>
                    </a:p>
                  </a:txBody>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kWh/kg</a:t>
                      </a: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2.4</a:t>
                      </a:r>
                    </a:p>
                  </a:txBody>
                  <a:tcPr marL="59040" marR="59040" marT="0" marB="0" anchor="ctr" horzOverflow="overflow">
                    <a:lnL>
                      <a:noFill/>
                    </a:lnL>
                    <a:lnR>
                      <a:noFill/>
                    </a:lnR>
                    <a:lnT>
                      <a:noFill/>
                    </a:lnT>
                    <a:lnB>
                      <a:noFill/>
                    </a:lnB>
                    <a:lnTlToBr>
                      <a:noFill/>
                    </a:lnTlToBr>
                    <a:lnBlToTr>
                      <a:noFill/>
                    </a:lnBlToTr>
                    <a:solidFill>
                      <a:srgbClr val="C6D9F1"/>
                    </a:solidFill>
                  </a:tcPr>
                </a:tc>
                <a:extLst>
                  <a:ext uri="{0D108BD9-81ED-4DB2-BD59-A6C34878D82A}">
                    <a16:rowId xmlns:a16="http://schemas.microsoft.com/office/drawing/2014/main" val="10003"/>
                  </a:ext>
                </a:extLst>
              </a:tr>
              <a:tr h="226528">
                <a:tc rowSpan="2">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err="1">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Volumetric</a:t>
                      </a:r>
                      <a:r>
                        <a:rPr kumimoji="0" lang="it-IT"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 </a:t>
                      </a:r>
                      <a:r>
                        <a:rPr kumimoji="0" lang="it-IT" altLang="it-IT" sz="1600" b="1" i="0" u="none" strike="noStrike" cap="none" normalizeH="0" baseline="0" dirty="0" err="1">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Capacity</a:t>
                      </a:r>
                      <a:endParaRPr kumimoji="0" lang="it-IT"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endParaRP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kgH2/l</a:t>
                      </a: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0.13</a:t>
                      </a:r>
                    </a:p>
                  </a:txBody>
                  <a:tcPr marL="59040" marR="59040" marT="0" marB="0" anchor="ctr" horzOverflow="overflow">
                    <a:lnL>
                      <a:noFill/>
                    </a:lnL>
                    <a:lnR>
                      <a:noFill/>
                    </a:lnR>
                    <a:lnT>
                      <a:noFill/>
                    </a:lnT>
                    <a:lnB>
                      <a:noFill/>
                    </a:lnB>
                    <a:lnTlToBr>
                      <a:noFill/>
                    </a:lnTlToBr>
                    <a:lnBlToTr>
                      <a:noFill/>
                    </a:lnBlToTr>
                    <a:solidFill>
                      <a:srgbClr val="C6D9F1"/>
                    </a:solidFill>
                  </a:tcPr>
                </a:tc>
                <a:extLst>
                  <a:ext uri="{0D108BD9-81ED-4DB2-BD59-A6C34878D82A}">
                    <a16:rowId xmlns:a16="http://schemas.microsoft.com/office/drawing/2014/main" val="10004"/>
                  </a:ext>
                </a:extLst>
              </a:tr>
              <a:tr h="226528">
                <a:tc vMerge="1">
                  <a:txBody>
                    <a:bodyPr/>
                    <a:lstStyle/>
                    <a:p>
                      <a:endParaRPr lang="en-GB"/>
                    </a:p>
                  </a:txBody>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kWh/l</a:t>
                      </a: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4.4</a:t>
                      </a:r>
                    </a:p>
                  </a:txBody>
                  <a:tcPr marL="59040" marR="59040" marT="0" marB="0" anchor="ctr" horzOverflow="overflow">
                    <a:lnL>
                      <a:noFill/>
                    </a:lnL>
                    <a:lnR>
                      <a:noFill/>
                    </a:lnR>
                    <a:lnT>
                      <a:noFill/>
                    </a:lnT>
                    <a:lnB>
                      <a:noFill/>
                    </a:lnB>
                    <a:lnTlToBr>
                      <a:noFill/>
                    </a:lnTlToBr>
                    <a:lnBlToTr>
                      <a:noFill/>
                    </a:lnBlToTr>
                    <a:solidFill>
                      <a:srgbClr val="C6D9F1"/>
                    </a:solidFill>
                  </a:tcPr>
                </a:tc>
                <a:extLst>
                  <a:ext uri="{0D108BD9-81ED-4DB2-BD59-A6C34878D82A}">
                    <a16:rowId xmlns:a16="http://schemas.microsoft.com/office/drawing/2014/main" val="10005"/>
                  </a:ext>
                </a:extLst>
              </a:tr>
              <a:tr h="226528">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Operating T</a:t>
                      </a: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°C</a:t>
                      </a: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320</a:t>
                      </a:r>
                    </a:p>
                  </a:txBody>
                  <a:tcPr marL="59040" marR="59040" marT="0" marB="0" anchor="ctr" horzOverflow="overflow">
                    <a:lnL>
                      <a:noFill/>
                    </a:lnL>
                    <a:lnR>
                      <a:noFill/>
                    </a:lnR>
                    <a:lnT>
                      <a:noFill/>
                    </a:lnT>
                    <a:lnB>
                      <a:noFill/>
                    </a:lnB>
                    <a:lnTlToBr>
                      <a:noFill/>
                    </a:lnTlToBr>
                    <a:lnBlToTr>
                      <a:noFill/>
                    </a:lnBlToTr>
                    <a:solidFill>
                      <a:srgbClr val="C6D9F1"/>
                    </a:solidFill>
                  </a:tcPr>
                </a:tc>
                <a:extLst>
                  <a:ext uri="{0D108BD9-81ED-4DB2-BD59-A6C34878D82A}">
                    <a16:rowId xmlns:a16="http://schemas.microsoft.com/office/drawing/2014/main" val="10006"/>
                  </a:ext>
                </a:extLst>
              </a:tr>
              <a:tr h="226528">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err="1">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Max</a:t>
                      </a:r>
                      <a:r>
                        <a:rPr kumimoji="0" lang="it-IT"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 Delivery pressure</a:t>
                      </a: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bar</a:t>
                      </a: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2</a:t>
                      </a:r>
                    </a:p>
                  </a:txBody>
                  <a:tcPr marL="59040" marR="59040" marT="0" marB="0" anchor="ctr" horzOverflow="overflow">
                    <a:lnL>
                      <a:noFill/>
                    </a:lnL>
                    <a:lnR>
                      <a:noFill/>
                    </a:lnR>
                    <a:lnT>
                      <a:noFill/>
                    </a:lnT>
                    <a:lnB>
                      <a:noFill/>
                    </a:lnB>
                    <a:lnTlToBr>
                      <a:noFill/>
                    </a:lnTlToBr>
                    <a:lnBlToTr>
                      <a:noFill/>
                    </a:lnBlToTr>
                    <a:solidFill>
                      <a:srgbClr val="C6D9F1"/>
                    </a:solidFill>
                  </a:tcPr>
                </a:tc>
                <a:extLst>
                  <a:ext uri="{0D108BD9-81ED-4DB2-BD59-A6C34878D82A}">
                    <a16:rowId xmlns:a16="http://schemas.microsoft.com/office/drawing/2014/main" val="10007"/>
                  </a:ext>
                </a:extLst>
              </a:tr>
              <a:tr h="226528">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Min Charging Pressure</a:t>
                      </a: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bar</a:t>
                      </a:r>
                    </a:p>
                  </a:txBody>
                  <a:tcPr marL="59040" marR="59040" marT="0" marB="0" anchor="ctr" horzOverflow="overflow">
                    <a:lnL>
                      <a:noFill/>
                    </a:lnL>
                    <a:lnR>
                      <a:noFill/>
                    </a:lnR>
                    <a:lnT>
                      <a:noFill/>
                    </a:lnT>
                    <a:lnB>
                      <a:noFill/>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3</a:t>
                      </a:r>
                    </a:p>
                  </a:txBody>
                  <a:tcPr marL="59040" marR="59040" marT="0" marB="0" anchor="ctr" horzOverflow="overflow">
                    <a:lnL>
                      <a:noFill/>
                    </a:lnL>
                    <a:lnR>
                      <a:noFill/>
                    </a:lnR>
                    <a:lnT>
                      <a:noFill/>
                    </a:lnT>
                    <a:lnB>
                      <a:noFill/>
                    </a:lnB>
                    <a:lnTlToBr>
                      <a:noFill/>
                    </a:lnTlToBr>
                    <a:lnBlToTr>
                      <a:noFill/>
                    </a:lnBlToTr>
                    <a:solidFill>
                      <a:srgbClr val="C6D9F1"/>
                    </a:solidFill>
                  </a:tcPr>
                </a:tc>
                <a:extLst>
                  <a:ext uri="{0D108BD9-81ED-4DB2-BD59-A6C34878D82A}">
                    <a16:rowId xmlns:a16="http://schemas.microsoft.com/office/drawing/2014/main" val="10008"/>
                  </a:ext>
                </a:extLst>
              </a:tr>
              <a:tr h="242054">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Desorption rate*</a:t>
                      </a:r>
                    </a:p>
                  </a:txBody>
                  <a:tcPr marL="59040" marR="59040" marT="0" marB="0" anchor="ctr" horzOverflow="overflow">
                    <a:lnL>
                      <a:noFill/>
                    </a:lnL>
                    <a:lnR>
                      <a:noFill/>
                    </a:lnR>
                    <a:lnT>
                      <a:noFill/>
                    </a:lnT>
                    <a:lnB w="11520" cap="flat" cmpd="sng" algn="ctr">
                      <a:solidFill>
                        <a:srgbClr val="4F81BD"/>
                      </a:solidFill>
                      <a:prstDash val="solid"/>
                      <a:round/>
                      <a:headEnd type="none" w="med" len="med"/>
                      <a:tailEnd type="none" w="med" len="med"/>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gH2/min</a:t>
                      </a:r>
                    </a:p>
                  </a:txBody>
                  <a:tcPr marL="59040" marR="59040" marT="0" marB="0" anchor="ctr" horzOverflow="overflow">
                    <a:lnL>
                      <a:noFill/>
                    </a:lnL>
                    <a:lnR>
                      <a:noFill/>
                    </a:lnR>
                    <a:lnT>
                      <a:noFill/>
                    </a:lnT>
                    <a:lnB w="11520" cap="flat" cmpd="sng" algn="ctr">
                      <a:solidFill>
                        <a:srgbClr val="4F81BD"/>
                      </a:solidFill>
                      <a:prstDash val="solid"/>
                      <a:round/>
                      <a:headEnd type="none" w="med" len="med"/>
                      <a:tailEnd type="none" w="med" len="med"/>
                    </a:lnB>
                    <a:lnTlToBr>
                      <a:noFill/>
                    </a:lnTlToBr>
                    <a:lnBlToTr>
                      <a:noFill/>
                    </a:lnBlToTr>
                    <a:solidFill>
                      <a:srgbClr val="E9ECF3"/>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0"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&gt; 1</a:t>
                      </a:r>
                    </a:p>
                  </a:txBody>
                  <a:tcPr marL="59040" marR="59040" marT="0" marB="0" anchor="ctr" horzOverflow="overflow">
                    <a:lnL>
                      <a:noFill/>
                    </a:lnL>
                    <a:lnR>
                      <a:noFill/>
                    </a:lnR>
                    <a:lnT>
                      <a:noFill/>
                    </a:lnT>
                    <a:lnB w="11520" cap="flat" cmpd="sng" algn="ctr">
                      <a:solidFill>
                        <a:srgbClr val="4F81BD"/>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10009"/>
                  </a:ext>
                </a:extLst>
              </a:tr>
            </a:tbl>
          </a:graphicData>
        </a:graphic>
      </p:graphicFrame>
      <p:pic>
        <p:nvPicPr>
          <p:cNvPr id="3111"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76" y="3887565"/>
            <a:ext cx="4464496" cy="22322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12" name="Rectangle 40"/>
          <p:cNvSpPr>
            <a:spLocks noChangeArrowheads="1"/>
          </p:cNvSpPr>
          <p:nvPr/>
        </p:nvSpPr>
        <p:spPr bwMode="auto">
          <a:xfrm>
            <a:off x="0" y="6065106"/>
            <a:ext cx="5827240" cy="829543"/>
          </a:xfrm>
          <a:prstGeom prst="rect">
            <a:avLst/>
          </a:prstGeom>
          <a:solidFill>
            <a:schemeClr val="bg1"/>
          </a:solidFill>
          <a:ln>
            <a:noFill/>
          </a:ln>
          <a:effectLs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just" hangingPunct="1">
              <a:buSzPct val="100000"/>
              <a:defRPr/>
            </a:pPr>
            <a:r>
              <a:rPr lang="it-IT" altLang="it-IT" sz="1600" dirty="0">
                <a:solidFill>
                  <a:srgbClr val="000000"/>
                </a:solidFill>
              </a:rPr>
              <a:t>CAPACITA’ DI ACCUMULO GRAVIMENTRICA MISURATA DURANTE ATTIVAZIONE E CICLAGGIO DEL MATERIALE. BLUE SCURO PER ASSORBIMENTO, BLUE CHIARO PER DESORBIMENTO</a:t>
            </a:r>
            <a:endParaRPr lang="it-IT" altLang="it-IT" sz="1200" i="1" dirty="0">
              <a:solidFill>
                <a:srgbClr val="000000"/>
              </a:solidFill>
            </a:endParaRPr>
          </a:p>
        </p:txBody>
      </p:sp>
      <p:sp>
        <p:nvSpPr>
          <p:cNvPr id="3113" name="Rectangle 41"/>
          <p:cNvSpPr>
            <a:spLocks noChangeArrowheads="1"/>
          </p:cNvSpPr>
          <p:nvPr/>
        </p:nvSpPr>
        <p:spPr bwMode="auto">
          <a:xfrm>
            <a:off x="5945008" y="3447379"/>
            <a:ext cx="5509243" cy="327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0640" tIns="40320" rIns="80640" bIns="40320" anchor="ctr">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lgn="just">
              <a:buClrTx/>
              <a:buFontTx/>
              <a:buNone/>
            </a:pPr>
            <a:r>
              <a:rPr lang="en-US" altLang="it-IT" sz="1600" i="1" dirty="0">
                <a:solidFill>
                  <a:srgbClr val="595959"/>
                </a:solidFill>
                <a:cs typeface="Times New Roman" panose="02020603050405020304" pitchFamily="18" charset="0"/>
              </a:rPr>
              <a:t>* PER 1kg DI MATERIALE, A 320 °C E 1.2 BAR (0.2 </a:t>
            </a:r>
            <a:r>
              <a:rPr lang="en-US" altLang="it-IT" sz="1600" i="1" dirty="0" err="1">
                <a:solidFill>
                  <a:srgbClr val="595959"/>
                </a:solidFill>
                <a:cs typeface="Times New Roman" panose="02020603050405020304" pitchFamily="18" charset="0"/>
              </a:rPr>
              <a:t>barG</a:t>
            </a:r>
            <a:r>
              <a:rPr lang="en-US" altLang="it-IT" sz="1600" i="1" dirty="0">
                <a:solidFill>
                  <a:srgbClr val="595959"/>
                </a:solidFill>
                <a:cs typeface="Times New Roman" panose="02020603050405020304" pitchFamily="18" charset="0"/>
              </a:rPr>
              <a:t>).</a:t>
            </a:r>
          </a:p>
        </p:txBody>
      </p:sp>
      <p:pic>
        <p:nvPicPr>
          <p:cNvPr id="2" name="Picture 2" descr="http://www.micro-fast.eu/joomla2/images/mb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9128" y="2562946"/>
            <a:ext cx="1880525" cy="6221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icro-fast.eu/joomla2/images/matr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2083" y="3254882"/>
            <a:ext cx="1794276" cy="562910"/>
          </a:xfrm>
          <a:prstGeom prst="rect">
            <a:avLst/>
          </a:prstGeom>
          <a:noFill/>
          <a:extLst>
            <a:ext uri="{909E8E84-426E-40DD-AFC4-6F175D3DCCD1}">
              <a14:hiddenFill xmlns:a14="http://schemas.microsoft.com/office/drawing/2010/main">
                <a:solidFill>
                  <a:srgbClr val="FFFFFF"/>
                </a:solidFill>
              </a14:hiddenFill>
            </a:ext>
          </a:extLst>
        </p:spPr>
      </p:pic>
      <p:sp>
        <p:nvSpPr>
          <p:cNvPr id="14" name="Ovale 13"/>
          <p:cNvSpPr/>
          <p:nvPr/>
        </p:nvSpPr>
        <p:spPr>
          <a:xfrm>
            <a:off x="4943872" y="590772"/>
            <a:ext cx="2378958" cy="21127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70000" lnSpcReduction="20000"/>
          </a:bodyPr>
          <a:lstStyle/>
          <a:p>
            <a:pPr>
              <a:buClr>
                <a:srgbClr val="000000"/>
              </a:buClr>
              <a:buSzPct val="100000"/>
              <a:defRPr/>
            </a:pPr>
            <a:r>
              <a:rPr lang="it-IT" altLang="it-IT" sz="2400" b="1" dirty="0">
                <a:solidFill>
                  <a:srgbClr val="000000"/>
                </a:solidFill>
              </a:rPr>
              <a:t>CAPACITA’</a:t>
            </a:r>
          </a:p>
          <a:p>
            <a:pPr marL="342900" indent="-342900">
              <a:buClr>
                <a:srgbClr val="000000"/>
              </a:buClr>
              <a:buSzPct val="100000"/>
              <a:buFont typeface="Arial" panose="020B0604020202020204" pitchFamily="34" charset="0"/>
              <a:buChar char="•"/>
              <a:defRPr/>
            </a:pPr>
            <a:r>
              <a:rPr lang="it-IT" altLang="it-IT" sz="2900" b="1" dirty="0">
                <a:solidFill>
                  <a:srgbClr val="000000"/>
                </a:solidFill>
              </a:rPr>
              <a:t>7.1 </a:t>
            </a:r>
            <a:r>
              <a:rPr lang="it-IT" altLang="it-IT" sz="2900" b="1" dirty="0" err="1">
                <a:solidFill>
                  <a:srgbClr val="000000"/>
                </a:solidFill>
              </a:rPr>
              <a:t>wt</a:t>
            </a:r>
            <a:r>
              <a:rPr lang="it-IT" altLang="it-IT" sz="2900" b="1" dirty="0">
                <a:solidFill>
                  <a:srgbClr val="000000"/>
                </a:solidFill>
              </a:rPr>
              <a:t>.%</a:t>
            </a:r>
          </a:p>
          <a:p>
            <a:pPr>
              <a:buClr>
                <a:srgbClr val="000000"/>
              </a:buClr>
              <a:buSzPct val="100000"/>
              <a:defRPr/>
            </a:pPr>
            <a:endParaRPr lang="it-IT" altLang="it-IT" sz="2400" b="1" dirty="0">
              <a:solidFill>
                <a:srgbClr val="000000"/>
              </a:solidFill>
            </a:endParaRPr>
          </a:p>
          <a:p>
            <a:pPr>
              <a:buClr>
                <a:srgbClr val="000000"/>
              </a:buClr>
              <a:buSzPct val="100000"/>
              <a:defRPr/>
            </a:pPr>
            <a:r>
              <a:rPr lang="it-IT" altLang="it-IT" sz="2400" b="1" dirty="0">
                <a:solidFill>
                  <a:srgbClr val="000000"/>
                </a:solidFill>
              </a:rPr>
              <a:t>RATE DI DESORBIM.</a:t>
            </a:r>
          </a:p>
          <a:p>
            <a:pPr marL="342900" indent="-342900">
              <a:buClr>
                <a:srgbClr val="000000"/>
              </a:buClr>
              <a:buSzPct val="100000"/>
              <a:buFont typeface="Arial" panose="020B0604020202020204" pitchFamily="34" charset="0"/>
              <a:buChar char="•"/>
              <a:defRPr/>
            </a:pPr>
            <a:r>
              <a:rPr lang="it-IT" altLang="it-IT" sz="2900" b="1" dirty="0">
                <a:solidFill>
                  <a:srgbClr val="000000"/>
                </a:solidFill>
              </a:rPr>
              <a:t>3 gH</a:t>
            </a:r>
            <a:r>
              <a:rPr lang="it-IT" altLang="it-IT" sz="2900" b="1" baseline="-33000" dirty="0">
                <a:solidFill>
                  <a:srgbClr val="000000"/>
                </a:solidFill>
              </a:rPr>
              <a:t>2</a:t>
            </a:r>
            <a:r>
              <a:rPr lang="it-IT" altLang="it-IT" sz="2900" b="1" dirty="0">
                <a:solidFill>
                  <a:srgbClr val="000000"/>
                </a:solidFill>
              </a:rPr>
              <a:t>/</a:t>
            </a:r>
            <a:r>
              <a:rPr lang="it-IT" altLang="it-IT" sz="2900" b="1" dirty="0" err="1">
                <a:solidFill>
                  <a:srgbClr val="000000"/>
                </a:solidFill>
              </a:rPr>
              <a:t>min</a:t>
            </a:r>
            <a:r>
              <a:rPr lang="it-IT" altLang="it-IT" sz="2900" b="1" dirty="0">
                <a:solidFill>
                  <a:srgbClr val="000000"/>
                </a:solidFill>
              </a:rPr>
              <a:t> </a:t>
            </a:r>
          </a:p>
        </p:txBody>
      </p:sp>
    </p:spTree>
    <p:extLst>
      <p:ext uri="{BB962C8B-B14F-4D97-AF65-F5344CB8AC3E}">
        <p14:creationId xmlns:p14="http://schemas.microsoft.com/office/powerpoint/2010/main" val="707972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11"/>
                                        </p:tgtEl>
                                        <p:attrNameLst>
                                          <p:attrName>style.visibility</p:attrName>
                                        </p:attrNameLst>
                                      </p:cBhvr>
                                      <p:to>
                                        <p:strVal val="visible"/>
                                      </p:to>
                                    </p:set>
                                    <p:animEffect transition="in" filter="fade">
                                      <p:cBhvr>
                                        <p:cTn id="15" dur="500"/>
                                        <p:tgtEl>
                                          <p:spTgt spid="31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12"/>
                                        </p:tgtEl>
                                        <p:attrNameLst>
                                          <p:attrName>style.visibility</p:attrName>
                                        </p:attrNameLst>
                                      </p:cBhvr>
                                      <p:to>
                                        <p:strVal val="visible"/>
                                      </p:to>
                                    </p:set>
                                    <p:animEffect transition="in" filter="fade">
                                      <p:cBhvr>
                                        <p:cTn id="18" dur="500"/>
                                        <p:tgtEl>
                                          <p:spTgt spid="31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fade">
                                      <p:cBhvr>
                                        <p:cTn id="23" dur="500"/>
                                        <p:tgtEl>
                                          <p:spTgt spid="307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13"/>
                                        </p:tgtEl>
                                        <p:attrNameLst>
                                          <p:attrName>style.visibility</p:attrName>
                                        </p:attrNameLst>
                                      </p:cBhvr>
                                      <p:to>
                                        <p:strVal val="visible"/>
                                      </p:to>
                                    </p:set>
                                    <p:animEffect transition="in" filter="fade">
                                      <p:cBhvr>
                                        <p:cTn id="26" dur="500"/>
                                        <p:tgtEl>
                                          <p:spTgt spid="31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P spid="3077" grpId="0"/>
      <p:bldP spid="3112" grpId="0" animBg="1"/>
      <p:bldP spid="31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r="34929"/>
          <a:stretch>
            <a:fillRect/>
          </a:stretch>
        </p:blipFill>
        <p:spPr bwMode="auto">
          <a:xfrm>
            <a:off x="1847528" y="2450307"/>
            <a:ext cx="1162050" cy="1190625"/>
          </a:xfrm>
          <a:prstGeom prst="rect">
            <a:avLst/>
          </a:prstGeom>
          <a:noFill/>
          <a:ln>
            <a:noFill/>
          </a:ln>
          <a:effectLst/>
          <a:extLst>
            <a:ext uri="{909E8E84-426E-40DD-AFC4-6F175D3DCCD1}">
              <a14:hiddenFill xmlns:a14="http://schemas.microsoft.com/office/drawing/2010/main">
                <a:blipFill dpi="0" rotWithShape="0">
                  <a:blip/>
                  <a:srcRect r="349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2829" y="862807"/>
            <a:ext cx="3629025" cy="3006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9" name="Text Box 3"/>
          <p:cNvSpPr txBox="1">
            <a:spLocks noChangeArrowheads="1"/>
          </p:cNvSpPr>
          <p:nvPr/>
        </p:nvSpPr>
        <p:spPr bwMode="auto">
          <a:xfrm>
            <a:off x="4107516" y="0"/>
            <a:ext cx="8021721" cy="657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r">
              <a:buSzPct val="100000"/>
              <a:defRPr/>
            </a:pPr>
            <a:r>
              <a:rPr lang="it-IT" altLang="it-IT" sz="3200" b="1" dirty="0">
                <a:solidFill>
                  <a:srgbClr val="000000"/>
                </a:solidFill>
              </a:rPr>
              <a:t>Produzione del materiale di accumulo</a:t>
            </a:r>
          </a:p>
        </p:txBody>
      </p:sp>
      <p:sp>
        <p:nvSpPr>
          <p:cNvPr id="4100" name="Rectangle 4"/>
          <p:cNvSpPr>
            <a:spLocks noChangeArrowheads="1"/>
          </p:cNvSpPr>
          <p:nvPr/>
        </p:nvSpPr>
        <p:spPr bwMode="auto">
          <a:xfrm>
            <a:off x="1847528" y="1124744"/>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it-IT">
              <a:latin typeface="Calibri" charset="0"/>
            </a:endParaRP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l="67889" t="21227" b="18703"/>
          <a:stretch>
            <a:fillRect/>
          </a:stretch>
        </p:blipFill>
        <p:spPr bwMode="auto">
          <a:xfrm>
            <a:off x="6060754" y="4672807"/>
            <a:ext cx="1800225" cy="1379537"/>
          </a:xfrm>
          <a:prstGeom prst="rect">
            <a:avLst/>
          </a:prstGeom>
          <a:noFill/>
          <a:ln>
            <a:noFill/>
          </a:ln>
          <a:effectLst/>
          <a:extLst>
            <a:ext uri="{909E8E84-426E-40DD-AFC4-6F175D3DCCD1}">
              <a14:hiddenFill xmlns:a14="http://schemas.microsoft.com/office/drawing/2010/main">
                <a:blipFill dpi="0" rotWithShape="0">
                  <a:blip/>
                  <a:srcRect l="67889" t="21227" b="1870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t="15302" r="72707" b="17766"/>
          <a:stretch>
            <a:fillRect/>
          </a:stretch>
        </p:blipFill>
        <p:spPr bwMode="auto">
          <a:xfrm>
            <a:off x="4333553" y="4672807"/>
            <a:ext cx="1727200" cy="1355725"/>
          </a:xfrm>
          <a:prstGeom prst="rect">
            <a:avLst/>
          </a:prstGeom>
          <a:noFill/>
          <a:ln>
            <a:noFill/>
          </a:ln>
          <a:effectLst/>
          <a:extLst>
            <a:ext uri="{909E8E84-426E-40DD-AFC4-6F175D3DCCD1}">
              <a14:hiddenFill xmlns:a14="http://schemas.microsoft.com/office/drawing/2010/main">
                <a:blipFill dpi="0" rotWithShape="0">
                  <a:blip/>
                  <a:srcRect t="15302" r="72707" b="1776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3" name="Text Box 7"/>
          <p:cNvSpPr txBox="1">
            <a:spLocks noChangeArrowheads="1"/>
          </p:cNvSpPr>
          <p:nvPr/>
        </p:nvSpPr>
        <p:spPr bwMode="auto">
          <a:xfrm>
            <a:off x="958992" y="1644652"/>
            <a:ext cx="2088461" cy="925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ctr" eaLnBrk="1" hangingPunct="1">
              <a:buSzPct val="100000"/>
              <a:defRPr/>
            </a:pPr>
            <a:r>
              <a:rPr lang="it-IT" altLang="it-IT" b="1" dirty="0">
                <a:solidFill>
                  <a:srgbClr val="000000"/>
                </a:solidFill>
              </a:rPr>
              <a:t>MAGNESIO</a:t>
            </a:r>
          </a:p>
          <a:p>
            <a:pPr algn="ctr" eaLnBrk="1" hangingPunct="1">
              <a:buSzPct val="100000"/>
              <a:defRPr/>
            </a:pPr>
            <a:r>
              <a:rPr lang="it-IT" altLang="it-IT" b="1" dirty="0">
                <a:solidFill>
                  <a:srgbClr val="000000"/>
                </a:solidFill>
              </a:rPr>
              <a:t>+ CATALIZZATORE</a:t>
            </a:r>
          </a:p>
          <a:p>
            <a:pPr algn="ctr" eaLnBrk="1" hangingPunct="1">
              <a:buSzPct val="100000"/>
              <a:defRPr/>
            </a:pPr>
            <a:r>
              <a:rPr lang="it-IT" altLang="it-IT" b="1" dirty="0">
                <a:solidFill>
                  <a:srgbClr val="000000"/>
                </a:solidFill>
              </a:rPr>
              <a:t> + ADDITTIVI</a:t>
            </a:r>
          </a:p>
        </p:txBody>
      </p:sp>
      <p:sp>
        <p:nvSpPr>
          <p:cNvPr id="4104" name="Text Box 8"/>
          <p:cNvSpPr txBox="1">
            <a:spLocks noChangeArrowheads="1"/>
          </p:cNvSpPr>
          <p:nvPr/>
        </p:nvSpPr>
        <p:spPr bwMode="auto">
          <a:xfrm>
            <a:off x="8132537" y="1830170"/>
            <a:ext cx="3240211" cy="925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ctr" eaLnBrk="1" hangingPunct="1">
              <a:buSzPct val="100000"/>
              <a:defRPr/>
            </a:pPr>
            <a:r>
              <a:rPr lang="it-IT" altLang="it-IT" b="1" dirty="0">
                <a:solidFill>
                  <a:srgbClr val="000000"/>
                </a:solidFill>
              </a:rPr>
              <a:t>ED011</a:t>
            </a:r>
          </a:p>
          <a:p>
            <a:pPr algn="ctr" eaLnBrk="1" hangingPunct="1">
              <a:buSzPct val="100000"/>
              <a:defRPr/>
            </a:pPr>
            <a:r>
              <a:rPr lang="it-IT" altLang="it-IT" dirty="0">
                <a:solidFill>
                  <a:srgbClr val="000000"/>
                </a:solidFill>
              </a:rPr>
              <a:t>MAGNESIO NANOSTRUTTURATO PER ACCUMULO DI IDROGENO</a:t>
            </a:r>
          </a:p>
        </p:txBody>
      </p:sp>
      <p:sp>
        <p:nvSpPr>
          <p:cNvPr id="4105" name="Text Box 9"/>
          <p:cNvSpPr txBox="1">
            <a:spLocks noChangeArrowheads="1"/>
          </p:cNvSpPr>
          <p:nvPr/>
        </p:nvSpPr>
        <p:spPr bwMode="auto">
          <a:xfrm>
            <a:off x="8508679" y="4834732"/>
            <a:ext cx="2339280"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eaLnBrk="1" hangingPunct="1">
              <a:buSzPct val="100000"/>
              <a:defRPr/>
            </a:pPr>
            <a:r>
              <a:rPr lang="it-IT" altLang="it-IT" dirty="0">
                <a:solidFill>
                  <a:srgbClr val="000000"/>
                </a:solidFill>
              </a:rPr>
              <a:t>PROCESSO DI CONSOLIDAMENTO</a:t>
            </a:r>
          </a:p>
        </p:txBody>
      </p:sp>
      <p:sp>
        <p:nvSpPr>
          <p:cNvPr id="4106" name="Text Box 10"/>
          <p:cNvSpPr txBox="1">
            <a:spLocks noChangeArrowheads="1"/>
          </p:cNvSpPr>
          <p:nvPr/>
        </p:nvSpPr>
        <p:spPr bwMode="auto">
          <a:xfrm>
            <a:off x="5303514" y="4336257"/>
            <a:ext cx="2088877"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eaLnBrk="1" hangingPunct="1">
              <a:buSzPct val="100000"/>
              <a:defRPr/>
            </a:pPr>
            <a:r>
              <a:rPr lang="it-IT" altLang="it-IT" b="1" dirty="0">
                <a:solidFill>
                  <a:srgbClr val="000000"/>
                </a:solidFill>
              </a:rPr>
              <a:t>ED011 in </a:t>
            </a:r>
            <a:r>
              <a:rPr lang="it-IT" altLang="it-IT" b="1" dirty="0" err="1">
                <a:solidFill>
                  <a:srgbClr val="000000"/>
                </a:solidFill>
              </a:rPr>
              <a:t>Pellets</a:t>
            </a:r>
            <a:endParaRPr lang="it-IT" altLang="it-IT" b="1" dirty="0">
              <a:solidFill>
                <a:srgbClr val="000000"/>
              </a:solidFill>
            </a:endParaRPr>
          </a:p>
        </p:txBody>
      </p:sp>
      <p:sp>
        <p:nvSpPr>
          <p:cNvPr id="4107" name="Text Box 11"/>
          <p:cNvSpPr txBox="1">
            <a:spLocks noChangeArrowheads="1"/>
          </p:cNvSpPr>
          <p:nvPr/>
        </p:nvSpPr>
        <p:spPr bwMode="auto">
          <a:xfrm rot="21000000">
            <a:off x="2705865" y="3803555"/>
            <a:ext cx="2225054" cy="1202510"/>
          </a:xfrm>
          <a:prstGeom prst="rect">
            <a:avLst/>
          </a:prstGeom>
          <a:solidFill>
            <a:schemeClr val="bg1"/>
          </a:solidFill>
          <a:ln w="9360" cap="sq">
            <a:solidFill>
              <a:srgbClr val="C00000"/>
            </a:solidFill>
            <a:round/>
            <a:headEnd/>
            <a:tailEnd/>
          </a:ln>
          <a:effectLs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ctr" eaLnBrk="1" hangingPunct="1">
              <a:buSzPct val="100000"/>
              <a:defRPr/>
            </a:pPr>
            <a:r>
              <a:rPr lang="it-IT" altLang="it-IT" dirty="0">
                <a:solidFill>
                  <a:srgbClr val="000000"/>
                </a:solidFill>
              </a:rPr>
              <a:t>MIGLIORATE CONDUCIBILITA’ TERMICA E STABILITA’ MECCANICA</a:t>
            </a:r>
          </a:p>
        </p:txBody>
      </p:sp>
      <p:pic>
        <p:nvPicPr>
          <p:cNvPr id="4108" name="Picture 12"/>
          <p:cNvPicPr>
            <a:picLocks noChangeAspect="1" noChangeArrowheads="1"/>
          </p:cNvPicPr>
          <p:nvPr/>
        </p:nvPicPr>
        <p:blipFill>
          <a:blip r:embed="rId7">
            <a:extLst>
              <a:ext uri="{28A0092B-C50C-407E-A947-70E740481C1C}">
                <a14:useLocalDpi xmlns:a14="http://schemas.microsoft.com/office/drawing/2010/main" val="0"/>
              </a:ext>
            </a:extLst>
          </a:blip>
          <a:srcRect l="86580" t="35797" r="3117" b="36659"/>
          <a:stretch>
            <a:fillRect/>
          </a:stretch>
        </p:blipFill>
        <p:spPr bwMode="auto">
          <a:xfrm>
            <a:off x="5592439" y="1595799"/>
            <a:ext cx="1680041" cy="641782"/>
          </a:xfrm>
          <a:prstGeom prst="rect">
            <a:avLst/>
          </a:prstGeom>
          <a:noFill/>
          <a:ln>
            <a:noFill/>
          </a:ln>
          <a:effectLst/>
          <a:extLst>
            <a:ext uri="{909E8E84-426E-40DD-AFC4-6F175D3DCCD1}">
              <a14:hiddenFill xmlns:a14="http://schemas.microsoft.com/office/drawing/2010/main">
                <a:blipFill dpi="0" rotWithShape="0">
                  <a:blip/>
                  <a:srcRect l="86580" t="35797" r="3117" b="366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2303" y="2823369"/>
            <a:ext cx="1655762" cy="1439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10" name="Text Box 14"/>
          <p:cNvSpPr txBox="1">
            <a:spLocks noChangeArrowheads="1"/>
          </p:cNvSpPr>
          <p:nvPr/>
        </p:nvSpPr>
        <p:spPr bwMode="auto">
          <a:xfrm>
            <a:off x="5400819" y="745333"/>
            <a:ext cx="2557222" cy="925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ctr" eaLnBrk="1" hangingPunct="1">
              <a:buSzPct val="100000"/>
              <a:defRPr/>
            </a:pPr>
            <a:r>
              <a:rPr lang="it-IT" altLang="it-IT" b="1" dirty="0">
                <a:solidFill>
                  <a:srgbClr val="000000"/>
                </a:solidFill>
              </a:rPr>
              <a:t>HEBM</a:t>
            </a:r>
          </a:p>
          <a:p>
            <a:pPr algn="ctr" eaLnBrk="1" hangingPunct="1">
              <a:buSzPct val="100000"/>
              <a:defRPr/>
            </a:pPr>
            <a:r>
              <a:rPr lang="it-IT" altLang="it-IT" dirty="0">
                <a:solidFill>
                  <a:srgbClr val="000000"/>
                </a:solidFill>
              </a:rPr>
              <a:t>FILIERA AD ATMOSFERA INERTE</a:t>
            </a:r>
          </a:p>
        </p:txBody>
      </p:sp>
      <p:sp>
        <p:nvSpPr>
          <p:cNvPr id="4111" name="Text Box 15"/>
          <p:cNvSpPr txBox="1">
            <a:spLocks noChangeArrowheads="1"/>
          </p:cNvSpPr>
          <p:nvPr/>
        </p:nvSpPr>
        <p:spPr bwMode="auto">
          <a:xfrm>
            <a:off x="4321827" y="5993606"/>
            <a:ext cx="3753463"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solidFill>
                  <a:srgbClr val="FFFFFF"/>
                </a:solidFill>
                <a:latin typeface="Calibri" charset="0"/>
                <a:ea typeface="Microsoft YaHei" charset="0"/>
                <a:cs typeface="Microsoft YaHei" charset="0"/>
              </a:defRPr>
            </a:lvl1pPr>
            <a:lvl2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solidFill>
                  <a:srgbClr val="FFFFFF"/>
                </a:solidFill>
                <a:latin typeface="Calibri" charset="0"/>
                <a:ea typeface="Microsoft YaHei" charset="0"/>
                <a:cs typeface="Microsoft YaHei" charset="0"/>
              </a:defRPr>
            </a:lvl2pPr>
            <a:lvl3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solidFill>
                  <a:srgbClr val="FFFFFF"/>
                </a:solidFill>
                <a:latin typeface="Calibri" charset="0"/>
                <a:ea typeface="Microsoft YaHei" charset="0"/>
                <a:cs typeface="Microsoft YaHei" charset="0"/>
              </a:defRPr>
            </a:lvl3pPr>
            <a:lvl4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solidFill>
                  <a:srgbClr val="FFFFFF"/>
                </a:solidFill>
                <a:latin typeface="Calibri" charset="0"/>
                <a:ea typeface="Microsoft YaHei" charset="0"/>
                <a:cs typeface="Microsoft YaHei" charset="0"/>
              </a:defRPr>
            </a:lvl4pPr>
            <a:lvl5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defRPr>
                <a:solidFill>
                  <a:srgbClr val="FFFFFF"/>
                </a:solidFill>
                <a:latin typeface="Calibri" charset="0"/>
                <a:ea typeface="Microsoft YaHei" charset="0"/>
                <a:cs typeface="Microsoft YaHei" charset="0"/>
              </a:defRPr>
            </a:lvl9pPr>
          </a:lstStyle>
          <a:p>
            <a:pPr eaLnBrk="1" hangingPunct="1">
              <a:buSzPct val="100000"/>
              <a:defRPr/>
            </a:pPr>
            <a:r>
              <a:rPr lang="it-IT" altLang="it-IT" dirty="0">
                <a:solidFill>
                  <a:srgbClr val="000000"/>
                </a:solidFill>
              </a:rPr>
              <a:t>DOPO CICLAGGIO	PRIMA CICLAGGIO</a:t>
            </a:r>
          </a:p>
        </p:txBody>
      </p:sp>
      <p:sp>
        <p:nvSpPr>
          <p:cNvPr id="5137" name="AutoShape 16"/>
          <p:cNvSpPr>
            <a:spLocks noChangeArrowheads="1"/>
          </p:cNvSpPr>
          <p:nvPr/>
        </p:nvSpPr>
        <p:spPr bwMode="auto">
          <a:xfrm rot="-960000">
            <a:off x="3073079" y="1904206"/>
            <a:ext cx="574675" cy="266700"/>
          </a:xfrm>
          <a:prstGeom prst="rightArrow">
            <a:avLst>
              <a:gd name="adj1" fmla="val 50000"/>
              <a:gd name="adj2" fmla="val 49998"/>
            </a:avLst>
          </a:prstGeom>
          <a:solidFill>
            <a:srgbClr val="0E75DC"/>
          </a:solidFill>
          <a:ln w="6480" cap="sq">
            <a:solidFill>
              <a:srgbClr val="0E75DC"/>
            </a:solidFill>
            <a:miter lim="800000"/>
            <a:headEnd/>
            <a:tailEnd/>
          </a:ln>
        </p:spPr>
        <p:txBody>
          <a:bodyPr wrap="none" anchor="ctr"/>
          <a:lstStyle/>
          <a:p>
            <a:pPr>
              <a:buClr>
                <a:srgbClr val="000000"/>
              </a:buClr>
              <a:buSzPct val="100000"/>
              <a:buFont typeface="Times New Roman" panose="02020603050405020304" pitchFamily="18" charset="0"/>
              <a:buNone/>
            </a:pPr>
            <a:endParaRPr lang="it-IT" altLang="it-IT"/>
          </a:p>
        </p:txBody>
      </p:sp>
      <p:sp>
        <p:nvSpPr>
          <p:cNvPr id="5138" name="AutoShape 17"/>
          <p:cNvSpPr>
            <a:spLocks noChangeArrowheads="1"/>
          </p:cNvSpPr>
          <p:nvPr/>
        </p:nvSpPr>
        <p:spPr bwMode="auto">
          <a:xfrm rot="1980000">
            <a:off x="7635554" y="1915319"/>
            <a:ext cx="574675" cy="219075"/>
          </a:xfrm>
          <a:prstGeom prst="rightArrow">
            <a:avLst>
              <a:gd name="adj1" fmla="val 50000"/>
              <a:gd name="adj2" fmla="val 49998"/>
            </a:avLst>
          </a:prstGeom>
          <a:solidFill>
            <a:srgbClr val="0E75DC"/>
          </a:solidFill>
          <a:ln w="6480" cap="sq">
            <a:solidFill>
              <a:srgbClr val="0E75DC"/>
            </a:solidFill>
            <a:miter lim="800000"/>
            <a:headEnd/>
            <a:tailEnd/>
          </a:ln>
        </p:spPr>
        <p:txBody>
          <a:bodyPr wrap="none" anchor="ctr"/>
          <a:lstStyle/>
          <a:p>
            <a:pPr>
              <a:buClr>
                <a:srgbClr val="000000"/>
              </a:buClr>
              <a:buSzPct val="100000"/>
              <a:buFont typeface="Times New Roman" panose="02020603050405020304" pitchFamily="18" charset="0"/>
              <a:buNone/>
            </a:pPr>
            <a:endParaRPr lang="it-IT" altLang="it-IT"/>
          </a:p>
        </p:txBody>
      </p:sp>
      <p:sp>
        <p:nvSpPr>
          <p:cNvPr id="5139" name="AutoShape 18"/>
          <p:cNvSpPr>
            <a:spLocks noChangeArrowheads="1"/>
          </p:cNvSpPr>
          <p:nvPr/>
        </p:nvSpPr>
        <p:spPr bwMode="auto">
          <a:xfrm rot="8520000">
            <a:off x="8011790" y="4699793"/>
            <a:ext cx="647700" cy="255588"/>
          </a:xfrm>
          <a:prstGeom prst="rightArrow">
            <a:avLst>
              <a:gd name="adj1" fmla="val 50000"/>
              <a:gd name="adj2" fmla="val 50003"/>
            </a:avLst>
          </a:prstGeom>
          <a:solidFill>
            <a:srgbClr val="0E75DC"/>
          </a:solidFill>
          <a:ln w="6480" cap="sq">
            <a:solidFill>
              <a:srgbClr val="0E75DC"/>
            </a:solidFill>
            <a:miter lim="800000"/>
            <a:headEnd/>
            <a:tailEnd/>
          </a:ln>
        </p:spPr>
        <p:txBody>
          <a:bodyPr wrap="none" anchor="ctr"/>
          <a:lstStyle/>
          <a:p>
            <a:pPr>
              <a:buClr>
                <a:srgbClr val="000000"/>
              </a:buClr>
              <a:buSzPct val="100000"/>
              <a:buFont typeface="Times New Roman" panose="02020603050405020304" pitchFamily="18" charset="0"/>
              <a:buNone/>
            </a:pPr>
            <a:endParaRPr lang="it-IT" altLang="it-IT"/>
          </a:p>
        </p:txBody>
      </p:sp>
      <p:sp>
        <p:nvSpPr>
          <p:cNvPr id="5140" name="AutoShape 19"/>
          <p:cNvSpPr>
            <a:spLocks noChangeArrowheads="1"/>
          </p:cNvSpPr>
          <p:nvPr/>
        </p:nvSpPr>
        <p:spPr bwMode="auto">
          <a:xfrm rot="10800000">
            <a:off x="5832154" y="5245894"/>
            <a:ext cx="384175" cy="200025"/>
          </a:xfrm>
          <a:prstGeom prst="rightArrow">
            <a:avLst>
              <a:gd name="adj1" fmla="val 50000"/>
              <a:gd name="adj2" fmla="val 49999"/>
            </a:avLst>
          </a:prstGeom>
          <a:solidFill>
            <a:srgbClr val="0E75DC"/>
          </a:solidFill>
          <a:ln w="6480" cap="sq">
            <a:solidFill>
              <a:srgbClr val="0E75DC"/>
            </a:solidFill>
            <a:miter lim="800000"/>
            <a:headEnd/>
            <a:tailEnd/>
          </a:ln>
        </p:spPr>
        <p:txBody>
          <a:bodyPr wrap="none" anchor="ctr"/>
          <a:lstStyle/>
          <a:p>
            <a:pPr>
              <a:buClr>
                <a:srgbClr val="000000"/>
              </a:buClr>
              <a:buSzPct val="100000"/>
              <a:buFont typeface="Times New Roman" panose="02020603050405020304" pitchFamily="18" charset="0"/>
              <a:buNone/>
            </a:pPr>
            <a:endParaRPr lang="it-IT" altLang="it-IT"/>
          </a:p>
        </p:txBody>
      </p:sp>
      <p:pic>
        <p:nvPicPr>
          <p:cNvPr id="22" name="Immagine 21"/>
          <p:cNvPicPr>
            <a:picLocks noChangeAspect="1"/>
          </p:cNvPicPr>
          <p:nvPr/>
        </p:nvPicPr>
        <p:blipFill>
          <a:blip r:embed="rId9"/>
          <a:stretch>
            <a:fillRect/>
          </a:stretch>
        </p:blipFill>
        <p:spPr>
          <a:xfrm>
            <a:off x="278307" y="5354761"/>
            <a:ext cx="1915784" cy="770000"/>
          </a:xfrm>
          <a:prstGeom prst="rect">
            <a:avLst/>
          </a:prstGeom>
        </p:spPr>
      </p:pic>
    </p:spTree>
    <p:extLst>
      <p:ext uri="{BB962C8B-B14F-4D97-AF65-F5344CB8AC3E}">
        <p14:creationId xmlns:p14="http://schemas.microsoft.com/office/powerpoint/2010/main" val="2341563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500"/>
                                        <p:tgtEl>
                                          <p:spTgt spid="4103"/>
                                        </p:tgtEl>
                                      </p:cBhvr>
                                    </p:animEffect>
                                  </p:childTnLst>
                                </p:cTn>
                              </p:par>
                              <p:par>
                                <p:cTn id="8" presetID="10" presetClass="entr" presetSubtype="0" fill="hold" nodeType="withEffect">
                                  <p:stCondLst>
                                    <p:cond delay="0"/>
                                  </p:stCondLst>
                                  <p:childTnLst>
                                    <p:set>
                                      <p:cBhvr>
                                        <p:cTn id="9" dur="1" fill="hold">
                                          <p:stCondLst>
                                            <p:cond delay="0"/>
                                          </p:stCondLst>
                                        </p:cTn>
                                        <p:tgtEl>
                                          <p:spTgt spid="4097"/>
                                        </p:tgtEl>
                                        <p:attrNameLst>
                                          <p:attrName>style.visibility</p:attrName>
                                        </p:attrNameLst>
                                      </p:cBhvr>
                                      <p:to>
                                        <p:strVal val="visible"/>
                                      </p:to>
                                    </p:set>
                                    <p:animEffect transition="in" filter="fade">
                                      <p:cBhvr>
                                        <p:cTn id="10" dur="500"/>
                                        <p:tgtEl>
                                          <p:spTgt spid="409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37"/>
                                        </p:tgtEl>
                                        <p:attrNameLst>
                                          <p:attrName>style.visibility</p:attrName>
                                        </p:attrNameLst>
                                      </p:cBhvr>
                                      <p:to>
                                        <p:strVal val="visible"/>
                                      </p:to>
                                    </p:set>
                                    <p:animEffect transition="in" filter="fade">
                                      <p:cBhvr>
                                        <p:cTn id="15" dur="500"/>
                                        <p:tgtEl>
                                          <p:spTgt spid="5137"/>
                                        </p:tgtEl>
                                      </p:cBhvr>
                                    </p:animEffect>
                                  </p:childTnLst>
                                </p:cTn>
                              </p:par>
                              <p:par>
                                <p:cTn id="16" presetID="10" presetClass="entr" presetSubtype="0" fill="hold" nodeType="withEffect">
                                  <p:stCondLst>
                                    <p:cond delay="0"/>
                                  </p:stCondLst>
                                  <p:childTnLst>
                                    <p:set>
                                      <p:cBhvr>
                                        <p:cTn id="17" dur="1" fill="hold">
                                          <p:stCondLst>
                                            <p:cond delay="0"/>
                                          </p:stCondLst>
                                        </p:cTn>
                                        <p:tgtEl>
                                          <p:spTgt spid="4108"/>
                                        </p:tgtEl>
                                        <p:attrNameLst>
                                          <p:attrName>style.visibility</p:attrName>
                                        </p:attrNameLst>
                                      </p:cBhvr>
                                      <p:to>
                                        <p:strVal val="visible"/>
                                      </p:to>
                                    </p:set>
                                    <p:animEffect transition="in" filter="fade">
                                      <p:cBhvr>
                                        <p:cTn id="18" dur="500"/>
                                        <p:tgtEl>
                                          <p:spTgt spid="410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10"/>
                                        </p:tgtEl>
                                        <p:attrNameLst>
                                          <p:attrName>style.visibility</p:attrName>
                                        </p:attrNameLst>
                                      </p:cBhvr>
                                      <p:to>
                                        <p:strVal val="visible"/>
                                      </p:to>
                                    </p:set>
                                    <p:animEffect transition="in" filter="fade">
                                      <p:cBhvr>
                                        <p:cTn id="21" dur="500"/>
                                        <p:tgtEl>
                                          <p:spTgt spid="4110"/>
                                        </p:tgtEl>
                                      </p:cBhvr>
                                    </p:animEffect>
                                  </p:childTnLst>
                                </p:cTn>
                              </p:par>
                              <p:par>
                                <p:cTn id="22" presetID="10"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500"/>
                                        <p:tgtEl>
                                          <p:spTgt spid="409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138"/>
                                        </p:tgtEl>
                                        <p:attrNameLst>
                                          <p:attrName>style.visibility</p:attrName>
                                        </p:attrNameLst>
                                      </p:cBhvr>
                                      <p:to>
                                        <p:strVal val="visible"/>
                                      </p:to>
                                    </p:set>
                                    <p:animEffect transition="in" filter="fade">
                                      <p:cBhvr>
                                        <p:cTn id="29" dur="500"/>
                                        <p:tgtEl>
                                          <p:spTgt spid="51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04"/>
                                        </p:tgtEl>
                                        <p:attrNameLst>
                                          <p:attrName>style.visibility</p:attrName>
                                        </p:attrNameLst>
                                      </p:cBhvr>
                                      <p:to>
                                        <p:strVal val="visible"/>
                                      </p:to>
                                    </p:set>
                                    <p:animEffect transition="in" filter="fade">
                                      <p:cBhvr>
                                        <p:cTn id="32" dur="500"/>
                                        <p:tgtEl>
                                          <p:spTgt spid="4104"/>
                                        </p:tgtEl>
                                      </p:cBhvr>
                                    </p:animEffect>
                                  </p:childTnLst>
                                </p:cTn>
                              </p:par>
                              <p:par>
                                <p:cTn id="33" presetID="10" presetClass="entr" presetSubtype="0" fill="hold" nodeType="withEffect">
                                  <p:stCondLst>
                                    <p:cond delay="0"/>
                                  </p:stCondLst>
                                  <p:childTnLst>
                                    <p:set>
                                      <p:cBhvr>
                                        <p:cTn id="34" dur="1" fill="hold">
                                          <p:stCondLst>
                                            <p:cond delay="0"/>
                                          </p:stCondLst>
                                        </p:cTn>
                                        <p:tgtEl>
                                          <p:spTgt spid="4109"/>
                                        </p:tgtEl>
                                        <p:attrNameLst>
                                          <p:attrName>style.visibility</p:attrName>
                                        </p:attrNameLst>
                                      </p:cBhvr>
                                      <p:to>
                                        <p:strVal val="visible"/>
                                      </p:to>
                                    </p:set>
                                    <p:animEffect transition="in" filter="fade">
                                      <p:cBhvr>
                                        <p:cTn id="35" dur="500"/>
                                        <p:tgtEl>
                                          <p:spTgt spid="410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05"/>
                                        </p:tgtEl>
                                        <p:attrNameLst>
                                          <p:attrName>style.visibility</p:attrName>
                                        </p:attrNameLst>
                                      </p:cBhvr>
                                      <p:to>
                                        <p:strVal val="visible"/>
                                      </p:to>
                                    </p:set>
                                    <p:animEffect transition="in" filter="fade">
                                      <p:cBhvr>
                                        <p:cTn id="40" dur="500"/>
                                        <p:tgtEl>
                                          <p:spTgt spid="410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139"/>
                                        </p:tgtEl>
                                        <p:attrNameLst>
                                          <p:attrName>style.visibility</p:attrName>
                                        </p:attrNameLst>
                                      </p:cBhvr>
                                      <p:to>
                                        <p:strVal val="visible"/>
                                      </p:to>
                                    </p:set>
                                    <p:animEffect transition="in" filter="fade">
                                      <p:cBhvr>
                                        <p:cTn id="43" dur="500"/>
                                        <p:tgtEl>
                                          <p:spTgt spid="5139"/>
                                        </p:tgtEl>
                                      </p:cBhvr>
                                    </p:animEffect>
                                  </p:childTnLst>
                                </p:cTn>
                              </p:par>
                              <p:par>
                                <p:cTn id="44" presetID="10" presetClass="entr" presetSubtype="0" fill="hold" nodeType="withEffect">
                                  <p:stCondLst>
                                    <p:cond delay="0"/>
                                  </p:stCondLst>
                                  <p:childTnLst>
                                    <p:set>
                                      <p:cBhvr>
                                        <p:cTn id="45" dur="1" fill="hold">
                                          <p:stCondLst>
                                            <p:cond delay="0"/>
                                          </p:stCondLst>
                                        </p:cTn>
                                        <p:tgtEl>
                                          <p:spTgt spid="4101"/>
                                        </p:tgtEl>
                                        <p:attrNameLst>
                                          <p:attrName>style.visibility</p:attrName>
                                        </p:attrNameLst>
                                      </p:cBhvr>
                                      <p:to>
                                        <p:strVal val="visible"/>
                                      </p:to>
                                    </p:set>
                                    <p:animEffect transition="in" filter="fade">
                                      <p:cBhvr>
                                        <p:cTn id="46" dur="500"/>
                                        <p:tgtEl>
                                          <p:spTgt spid="410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11"/>
                                        </p:tgtEl>
                                        <p:attrNameLst>
                                          <p:attrName>style.visibility</p:attrName>
                                        </p:attrNameLst>
                                      </p:cBhvr>
                                      <p:to>
                                        <p:strVal val="visible"/>
                                      </p:to>
                                    </p:set>
                                    <p:animEffect transition="in" filter="fade">
                                      <p:cBhvr>
                                        <p:cTn id="49" dur="500"/>
                                        <p:tgtEl>
                                          <p:spTgt spid="41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106"/>
                                        </p:tgtEl>
                                        <p:attrNameLst>
                                          <p:attrName>style.visibility</p:attrName>
                                        </p:attrNameLst>
                                      </p:cBhvr>
                                      <p:to>
                                        <p:strVal val="visible"/>
                                      </p:to>
                                    </p:set>
                                    <p:animEffect transition="in" filter="fade">
                                      <p:cBhvr>
                                        <p:cTn id="52" dur="500"/>
                                        <p:tgtEl>
                                          <p:spTgt spid="4106"/>
                                        </p:tgtEl>
                                      </p:cBhvr>
                                    </p:animEffect>
                                  </p:childTnLst>
                                </p:cTn>
                              </p:par>
                              <p:par>
                                <p:cTn id="53" presetID="10" presetClass="entr" presetSubtype="0" fill="hold" nodeType="withEffect">
                                  <p:stCondLst>
                                    <p:cond delay="0"/>
                                  </p:stCondLst>
                                  <p:childTnLst>
                                    <p:set>
                                      <p:cBhvr>
                                        <p:cTn id="54" dur="1" fill="hold">
                                          <p:stCondLst>
                                            <p:cond delay="0"/>
                                          </p:stCondLst>
                                        </p:cTn>
                                        <p:tgtEl>
                                          <p:spTgt spid="4102"/>
                                        </p:tgtEl>
                                        <p:attrNameLst>
                                          <p:attrName>style.visibility</p:attrName>
                                        </p:attrNameLst>
                                      </p:cBhvr>
                                      <p:to>
                                        <p:strVal val="visible"/>
                                      </p:to>
                                    </p:set>
                                    <p:animEffect transition="in" filter="fade">
                                      <p:cBhvr>
                                        <p:cTn id="55" dur="500"/>
                                        <p:tgtEl>
                                          <p:spTgt spid="410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107"/>
                                        </p:tgtEl>
                                        <p:attrNameLst>
                                          <p:attrName>style.visibility</p:attrName>
                                        </p:attrNameLst>
                                      </p:cBhvr>
                                      <p:to>
                                        <p:strVal val="visible"/>
                                      </p:to>
                                    </p:set>
                                    <p:animEffect transition="in" filter="fade">
                                      <p:cBhvr>
                                        <p:cTn id="60" dur="500"/>
                                        <p:tgtEl>
                                          <p:spTgt spid="4107"/>
                                        </p:tgtEl>
                                      </p:cBhvr>
                                    </p:animEffect>
                                  </p:childTnLst>
                                </p:cTn>
                              </p:par>
                              <p:par>
                                <p:cTn id="61" presetID="10"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4104" grpId="0"/>
      <p:bldP spid="4105" grpId="0"/>
      <p:bldP spid="4106" grpId="0"/>
      <p:bldP spid="4107" grpId="0" animBg="1"/>
      <p:bldP spid="4110" grpId="0"/>
      <p:bldP spid="4111" grpId="0"/>
      <p:bldP spid="5137" grpId="0" animBg="1"/>
      <p:bldP spid="5138" grpId="0" animBg="1"/>
      <p:bldP spid="51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981200" y="1600201"/>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it-IT">
              <a:latin typeface="Calibri"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l="10236" b="20450"/>
          <a:stretch>
            <a:fillRect/>
          </a:stretch>
        </p:blipFill>
        <p:spPr bwMode="auto">
          <a:xfrm>
            <a:off x="7191375" y="1968500"/>
            <a:ext cx="2730500" cy="3225800"/>
          </a:xfrm>
          <a:prstGeom prst="rect">
            <a:avLst/>
          </a:prstGeom>
          <a:noFill/>
          <a:ln>
            <a:noFill/>
          </a:ln>
          <a:effectLst/>
          <a:extLst>
            <a:ext uri="{909E8E84-426E-40DD-AFC4-6F175D3DCCD1}">
              <a14:hiddenFill xmlns:a14="http://schemas.microsoft.com/office/drawing/2010/main">
                <a:blipFill dpi="0" rotWithShape="0">
                  <a:blip/>
                  <a:srcRect l="10236" b="20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5123" name="Group 3"/>
          <p:cNvGraphicFramePr>
            <a:graphicFrameLocks noGrp="1"/>
          </p:cNvGraphicFramePr>
          <p:nvPr>
            <p:extLst>
              <p:ext uri="{D42A27DB-BD31-4B8C-83A1-F6EECF244321}">
                <p14:modId xmlns:p14="http://schemas.microsoft.com/office/powerpoint/2010/main" val="785598951"/>
              </p:ext>
            </p:extLst>
          </p:nvPr>
        </p:nvGraphicFramePr>
        <p:xfrm>
          <a:off x="119337" y="1354140"/>
          <a:ext cx="6870422" cy="2565235"/>
        </p:xfrm>
        <a:graphic>
          <a:graphicData uri="http://schemas.openxmlformats.org/drawingml/2006/table">
            <a:tbl>
              <a:tblPr/>
              <a:tblGrid>
                <a:gridCol w="1770308">
                  <a:extLst>
                    <a:ext uri="{9D8B030D-6E8A-4147-A177-3AD203B41FA5}">
                      <a16:colId xmlns:a16="http://schemas.microsoft.com/office/drawing/2014/main" val="20000"/>
                    </a:ext>
                  </a:extLst>
                </a:gridCol>
                <a:gridCol w="605955">
                  <a:extLst>
                    <a:ext uri="{9D8B030D-6E8A-4147-A177-3AD203B41FA5}">
                      <a16:colId xmlns:a16="http://schemas.microsoft.com/office/drawing/2014/main" val="20001"/>
                    </a:ext>
                  </a:extLst>
                </a:gridCol>
                <a:gridCol w="805490">
                  <a:extLst>
                    <a:ext uri="{9D8B030D-6E8A-4147-A177-3AD203B41FA5}">
                      <a16:colId xmlns:a16="http://schemas.microsoft.com/office/drawing/2014/main" val="20002"/>
                    </a:ext>
                  </a:extLst>
                </a:gridCol>
                <a:gridCol w="1136868">
                  <a:extLst>
                    <a:ext uri="{9D8B030D-6E8A-4147-A177-3AD203B41FA5}">
                      <a16:colId xmlns:a16="http://schemas.microsoft.com/office/drawing/2014/main" val="20003"/>
                    </a:ext>
                  </a:extLst>
                </a:gridCol>
                <a:gridCol w="2551801">
                  <a:extLst>
                    <a:ext uri="{9D8B030D-6E8A-4147-A177-3AD203B41FA5}">
                      <a16:colId xmlns:a16="http://schemas.microsoft.com/office/drawing/2014/main" val="20004"/>
                    </a:ext>
                  </a:extLst>
                </a:gridCol>
              </a:tblGrid>
              <a:tr h="307796">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1"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 </a:t>
                      </a:r>
                    </a:p>
                  </a:txBody>
                  <a:tcPr marL="68400" marR="68400" marT="0" marB="0" horzOverflow="overflow">
                    <a:lnL>
                      <a:noFill/>
                    </a:lnL>
                    <a:lnR>
                      <a:noFill/>
                    </a:lnR>
                    <a:lnT w="11520" cap="flat" cmpd="sng" algn="ctr">
                      <a:solidFill>
                        <a:srgbClr val="4F81BD"/>
                      </a:solidFill>
                      <a:prstDash val="solid"/>
                      <a:round/>
                      <a:headEnd type="none" w="med" len="med"/>
                      <a:tailEnd type="none" w="med" len="med"/>
                    </a:lnT>
                    <a:lnB w="11520" cap="flat" cmpd="sng" algn="ctr">
                      <a:solidFill>
                        <a:srgbClr val="4F81BD"/>
                      </a:solidFill>
                      <a:prstDash val="solid"/>
                      <a:round/>
                      <a:headEnd type="none" w="med" len="med"/>
                      <a:tailEnd type="none" w="med" len="med"/>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1" i="0" u="none" strike="noStrike" cap="none" normalizeH="0" baseline="0" dirty="0" err="1">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Unità</a:t>
                      </a:r>
                      <a:endParaRPr kumimoji="0" lang="en-GB"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endParaRPr>
                    </a:p>
                  </a:txBody>
                  <a:tcPr marL="68400" marR="68400" marT="0" marB="0" horzOverflow="overflow">
                    <a:lnL>
                      <a:noFill/>
                    </a:lnL>
                    <a:lnR>
                      <a:noFill/>
                    </a:lnR>
                    <a:lnT w="11520" cap="flat" cmpd="sng" algn="ctr">
                      <a:solidFill>
                        <a:srgbClr val="4F81BD"/>
                      </a:solidFill>
                      <a:prstDash val="solid"/>
                      <a:round/>
                      <a:headEnd type="none" w="med" len="med"/>
                      <a:tailEnd type="none" w="med" len="med"/>
                    </a:lnT>
                    <a:lnB w="11520" cap="flat" cmpd="sng" algn="ctr">
                      <a:solidFill>
                        <a:srgbClr val="4F81BD"/>
                      </a:solidFill>
                      <a:prstDash val="solid"/>
                      <a:round/>
                      <a:headEnd type="none" w="med" len="med"/>
                      <a:tailEnd type="none" w="med" len="med"/>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1"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Target</a:t>
                      </a:r>
                    </a:p>
                  </a:txBody>
                  <a:tcPr marL="68400" marR="68400" marT="0" marB="0" horzOverflow="overflow">
                    <a:lnL>
                      <a:noFill/>
                    </a:lnL>
                    <a:lnR>
                      <a:noFill/>
                    </a:lnR>
                    <a:lnT w="11520" cap="flat" cmpd="sng" algn="ctr">
                      <a:solidFill>
                        <a:srgbClr val="4F81BD"/>
                      </a:solidFill>
                      <a:prstDash val="solid"/>
                      <a:round/>
                      <a:headEnd type="none" w="med" len="med"/>
                      <a:tailEnd type="none" w="med" len="med"/>
                    </a:lnT>
                    <a:lnB w="11520" cap="flat" cmpd="sng" algn="ctr">
                      <a:solidFill>
                        <a:srgbClr val="4F81BD"/>
                      </a:solidFill>
                      <a:prstDash val="solid"/>
                      <a:round/>
                      <a:headEnd type="none" w="med" len="med"/>
                      <a:tailEnd type="none" w="med" len="med"/>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1" i="0" u="none" strike="noStrike" cap="none" normalizeH="0" baseline="0" dirty="0" err="1">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Prototipo</a:t>
                      </a:r>
                      <a:endParaRPr kumimoji="0" lang="en-GB"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endParaRPr>
                    </a:p>
                  </a:txBody>
                  <a:tcPr marL="68400" marR="68400" marT="0" marB="0" horzOverflow="overflow">
                    <a:lnL>
                      <a:noFill/>
                    </a:lnL>
                    <a:lnR>
                      <a:noFill/>
                    </a:lnR>
                    <a:lnT w="11520" cap="flat" cmpd="sng" algn="ctr">
                      <a:solidFill>
                        <a:srgbClr val="4F81BD"/>
                      </a:solidFill>
                      <a:prstDash val="solid"/>
                      <a:round/>
                      <a:headEnd type="none" w="med" len="med"/>
                      <a:tailEnd type="none" w="med" len="med"/>
                    </a:lnT>
                    <a:lnB w="11520" cap="flat" cmpd="sng" algn="ctr">
                      <a:solidFill>
                        <a:srgbClr val="4F81BD"/>
                      </a:solidFill>
                      <a:prstDash val="solid"/>
                      <a:round/>
                      <a:headEnd type="none" w="med" len="med"/>
                      <a:tailEnd type="none" w="med" len="med"/>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1"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Note</a:t>
                      </a:r>
                    </a:p>
                  </a:txBody>
                  <a:tcPr marL="68400" marR="68400" marT="0" marB="0" horzOverflow="overflow">
                    <a:lnL>
                      <a:noFill/>
                    </a:lnL>
                    <a:lnR>
                      <a:noFill/>
                    </a:lnR>
                    <a:lnT w="11520" cap="flat" cmpd="sng" algn="ctr">
                      <a:solidFill>
                        <a:srgbClr val="4F81BD"/>
                      </a:solidFill>
                      <a:prstDash val="solid"/>
                      <a:round/>
                      <a:headEnd type="none" w="med" len="med"/>
                      <a:tailEnd type="none" w="med" len="med"/>
                    </a:lnT>
                    <a:lnB w="11520" cap="flat" cmpd="sng" algn="ctr">
                      <a:solidFill>
                        <a:srgbClr val="4F81B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8861">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CAPACITA’ DI ACCUMULO</a:t>
                      </a:r>
                    </a:p>
                  </a:txBody>
                  <a:tcPr marL="68400" marR="68400" marT="0" marB="0" horzOverflow="overflow">
                    <a:lnL>
                      <a:noFill/>
                    </a:lnL>
                    <a:lnR>
                      <a:noFill/>
                    </a:lnR>
                    <a:lnT w="11520" cap="flat" cmpd="sng" algn="ctr">
                      <a:solidFill>
                        <a:srgbClr val="4F81BD"/>
                      </a:solidFill>
                      <a:prstDash val="solid"/>
                      <a:round/>
                      <a:headEnd type="none" w="med" len="med"/>
                      <a:tailEnd type="none" w="med" len="med"/>
                    </a:lnT>
                    <a:lnB>
                      <a:noFill/>
                    </a:lnB>
                    <a:lnTlToBr>
                      <a:noFill/>
                    </a:lnTlToBr>
                    <a:lnBlToTr>
                      <a:noFill/>
                    </a:lnBlToTr>
                    <a:solidFill>
                      <a:srgbClr val="4F81BD">
                        <a:alpha val="20000"/>
                      </a:srgbClr>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wt.%</a:t>
                      </a:r>
                    </a:p>
                  </a:txBody>
                  <a:tcPr marL="68400" marR="68400" marT="0" marB="0" horzOverflow="overflow">
                    <a:lnL>
                      <a:noFill/>
                    </a:lnL>
                    <a:lnR>
                      <a:noFill/>
                    </a:lnR>
                    <a:lnT w="11520" cap="flat" cmpd="sng" algn="ctr">
                      <a:solidFill>
                        <a:srgbClr val="4F81BD"/>
                      </a:solidFill>
                      <a:prstDash val="solid"/>
                      <a:round/>
                      <a:headEnd type="none" w="med" len="med"/>
                      <a:tailEnd type="none" w="med" len="med"/>
                    </a:lnT>
                    <a:lnB>
                      <a:noFill/>
                    </a:lnB>
                    <a:lnTlToBr>
                      <a:noFill/>
                    </a:lnTlToBr>
                    <a:lnBlToTr>
                      <a:noFill/>
                    </a:lnBlToTr>
                    <a:solidFill>
                      <a:srgbClr val="4F81BD">
                        <a:alpha val="20000"/>
                      </a:srgbClr>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&gt; 4.0</a:t>
                      </a:r>
                    </a:p>
                  </a:txBody>
                  <a:tcPr marL="68400" marR="68400" marT="0" marB="0" horzOverflow="overflow">
                    <a:lnL>
                      <a:noFill/>
                    </a:lnL>
                    <a:lnR>
                      <a:noFill/>
                    </a:lnR>
                    <a:lnT w="11520" cap="flat" cmpd="sng" algn="ctr">
                      <a:solidFill>
                        <a:srgbClr val="4F81BD"/>
                      </a:solidFill>
                      <a:prstDash val="solid"/>
                      <a:round/>
                      <a:headEnd type="none" w="med" len="med"/>
                      <a:tailEnd type="none" w="med" len="med"/>
                    </a:lnT>
                    <a:lnB>
                      <a:noFill/>
                    </a:lnB>
                    <a:lnTlToBr>
                      <a:noFill/>
                    </a:lnTlToBr>
                    <a:lnBlToTr>
                      <a:noFill/>
                    </a:lnBlToTr>
                    <a:solidFill>
                      <a:srgbClr val="4F81BD">
                        <a:alpha val="20000"/>
                      </a:srgbClr>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a:t>
                      </a:r>
                    </a:p>
                  </a:txBody>
                  <a:tcPr marL="68400" marR="68400" marT="0" marB="0" horzOverflow="overflow">
                    <a:lnL>
                      <a:noFill/>
                    </a:lnL>
                    <a:lnR>
                      <a:noFill/>
                    </a:lnR>
                    <a:lnT w="11520" cap="flat" cmpd="sng" algn="ctr">
                      <a:solidFill>
                        <a:srgbClr val="4F81BD"/>
                      </a:solidFill>
                      <a:prstDash val="solid"/>
                      <a:round/>
                      <a:headEnd type="none" w="med" len="med"/>
                      <a:tailEnd type="none" w="med" len="med"/>
                    </a:lnT>
                    <a:lnB>
                      <a:noFill/>
                    </a:lnB>
                    <a:lnTlToBr>
                      <a:noFill/>
                    </a:lnTlToBr>
                    <a:lnBlToTr>
                      <a:noFill/>
                    </a:lnBlToTr>
                    <a:solidFill>
                      <a:srgbClr val="4F81BD">
                        <a:alpha val="20000"/>
                      </a:srgbClr>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2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This prototype not address this target</a:t>
                      </a:r>
                    </a:p>
                  </a:txBody>
                  <a:tcPr marL="68400" marR="68400" marT="0" marB="0" horzOverflow="overflow">
                    <a:lnL>
                      <a:noFill/>
                    </a:lnL>
                    <a:lnR>
                      <a:noFill/>
                    </a:lnR>
                    <a:lnT w="11520" cap="flat" cmpd="sng" algn="ctr">
                      <a:solidFill>
                        <a:srgbClr val="4F81BD"/>
                      </a:solidFill>
                      <a:prstDash val="solid"/>
                      <a:round/>
                      <a:headEnd type="none" w="med" len="med"/>
                      <a:tailEnd type="none" w="med" len="med"/>
                    </a:lnT>
                    <a:lnB>
                      <a:noFill/>
                    </a:lnB>
                    <a:lnTlToBr>
                      <a:noFill/>
                    </a:lnTlToBr>
                    <a:lnBlToTr>
                      <a:noFill/>
                    </a:lnBlToTr>
                    <a:solidFill>
                      <a:srgbClr val="4F81BD">
                        <a:alpha val="20000"/>
                      </a:srgbClr>
                    </a:solidFill>
                  </a:tcPr>
                </a:tc>
                <a:extLst>
                  <a:ext uri="{0D108BD9-81ED-4DB2-BD59-A6C34878D82A}">
                    <a16:rowId xmlns:a16="http://schemas.microsoft.com/office/drawing/2014/main" val="10001"/>
                  </a:ext>
                </a:extLst>
              </a:tr>
              <a:tr h="458861">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DENSITA’ IDROGENO</a:t>
                      </a:r>
                    </a:p>
                  </a:txBody>
                  <a:tcPr marL="68400" marR="68400" marT="0" marB="0" horzOverflow="overflow">
                    <a:lnL>
                      <a:noFill/>
                    </a:lnL>
                    <a:lnR>
                      <a:noFill/>
                    </a:lnR>
                    <a:lnT>
                      <a:noFill/>
                    </a:lnT>
                    <a:lnB>
                      <a:noFill/>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g/l</a:t>
                      </a:r>
                    </a:p>
                  </a:txBody>
                  <a:tcPr marL="68400" marR="68400" marT="0" marB="0" horzOverflow="overflow">
                    <a:lnL>
                      <a:noFill/>
                    </a:lnL>
                    <a:lnR>
                      <a:noFill/>
                    </a:lnR>
                    <a:lnT>
                      <a:noFill/>
                    </a:lnT>
                    <a:lnB>
                      <a:noFill/>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40</a:t>
                      </a:r>
                    </a:p>
                  </a:txBody>
                  <a:tcPr marL="68400" marR="68400" marT="0" marB="0" horzOverflow="overflow">
                    <a:lnL>
                      <a:noFill/>
                    </a:lnL>
                    <a:lnR>
                      <a:noFill/>
                    </a:lnR>
                    <a:lnT>
                      <a:noFill/>
                    </a:lnT>
                    <a:lnB>
                      <a:noFill/>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37</a:t>
                      </a:r>
                    </a:p>
                  </a:txBody>
                  <a:tcPr marL="68400" marR="68400" marT="0" marB="0" horzOverflow="overflow">
                    <a:lnL>
                      <a:noFill/>
                    </a:lnL>
                    <a:lnR>
                      <a:noFill/>
                    </a:lnR>
                    <a:lnT>
                      <a:noFill/>
                    </a:lnT>
                    <a:lnB>
                      <a:noFill/>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2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Referred to layer volume</a:t>
                      </a:r>
                    </a:p>
                  </a:txBody>
                  <a:tcPr marL="68400" marR="684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58861">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IDROGENO ACCUMULATO</a:t>
                      </a:r>
                    </a:p>
                  </a:txBody>
                  <a:tcPr marL="68400" marR="68400" marT="0" marB="0" horzOverflow="overflow">
                    <a:lnL>
                      <a:noFill/>
                    </a:lnL>
                    <a:lnR>
                      <a:noFill/>
                    </a:lnR>
                    <a:lnT>
                      <a:noFill/>
                    </a:lnT>
                    <a:lnB>
                      <a:noFill/>
                    </a:lnB>
                    <a:lnTlToBr>
                      <a:noFill/>
                    </a:lnTlToBr>
                    <a:lnBlToTr>
                      <a:noFill/>
                    </a:lnBlToTr>
                    <a:solidFill>
                      <a:srgbClr val="4F81BD">
                        <a:alpha val="20000"/>
                      </a:srgbClr>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g</a:t>
                      </a:r>
                    </a:p>
                  </a:txBody>
                  <a:tcPr marL="68400" marR="68400" marT="0" marB="0" horzOverflow="overflow">
                    <a:lnL>
                      <a:noFill/>
                    </a:lnL>
                    <a:lnR>
                      <a:noFill/>
                    </a:lnR>
                    <a:lnT>
                      <a:noFill/>
                    </a:lnT>
                    <a:lnB>
                      <a:noFill/>
                    </a:lnB>
                    <a:lnTlToBr>
                      <a:noFill/>
                    </a:lnTlToBr>
                    <a:lnBlToTr>
                      <a:noFill/>
                    </a:lnBlToTr>
                    <a:solidFill>
                      <a:srgbClr val="4F81BD">
                        <a:alpha val="20000"/>
                      </a:srgbClr>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150*</a:t>
                      </a:r>
                    </a:p>
                  </a:txBody>
                  <a:tcPr marL="68400" marR="68400" marT="0" marB="0" horzOverflow="overflow">
                    <a:lnL>
                      <a:noFill/>
                    </a:lnL>
                    <a:lnR>
                      <a:noFill/>
                    </a:lnR>
                    <a:lnT>
                      <a:noFill/>
                    </a:lnT>
                    <a:lnB>
                      <a:noFill/>
                    </a:lnB>
                    <a:lnTlToBr>
                      <a:noFill/>
                    </a:lnTlToBr>
                    <a:lnBlToTr>
                      <a:noFill/>
                    </a:lnBlToTr>
                    <a:solidFill>
                      <a:srgbClr val="4F81BD">
                        <a:alpha val="20000"/>
                      </a:srgbClr>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184.6</a:t>
                      </a:r>
                    </a:p>
                  </a:txBody>
                  <a:tcPr marL="68400" marR="68400" marT="0" marB="0" horzOverflow="overflow">
                    <a:lnL>
                      <a:noFill/>
                    </a:lnL>
                    <a:lnR>
                      <a:noFill/>
                    </a:lnR>
                    <a:lnT>
                      <a:noFill/>
                    </a:lnT>
                    <a:lnB>
                      <a:noFill/>
                    </a:lnB>
                    <a:lnTlToBr>
                      <a:noFill/>
                    </a:lnTlToBr>
                    <a:lnBlToTr>
                      <a:noFill/>
                    </a:lnBlToTr>
                    <a:solidFill>
                      <a:srgbClr val="4F81BD">
                        <a:alpha val="20000"/>
                      </a:srgbClr>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2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 </a:t>
                      </a:r>
                    </a:p>
                  </a:txBody>
                  <a:tcPr marL="68400" marR="68400" marT="0" marB="0" horzOverflow="overflow">
                    <a:lnL>
                      <a:noFill/>
                    </a:lnL>
                    <a:lnR>
                      <a:noFill/>
                    </a:lnR>
                    <a:lnT>
                      <a:noFill/>
                    </a:lnT>
                    <a:lnB>
                      <a:noFill/>
                    </a:lnB>
                    <a:lnTlToBr>
                      <a:noFill/>
                    </a:lnTlToBr>
                    <a:lnBlToTr>
                      <a:noFill/>
                    </a:lnBlToTr>
                    <a:solidFill>
                      <a:srgbClr val="4F81BD">
                        <a:alpha val="20000"/>
                      </a:srgbClr>
                    </a:solidFill>
                  </a:tcPr>
                </a:tc>
                <a:extLst>
                  <a:ext uri="{0D108BD9-81ED-4DB2-BD59-A6C34878D82A}">
                    <a16:rowId xmlns:a16="http://schemas.microsoft.com/office/drawing/2014/main" val="10003"/>
                  </a:ext>
                </a:extLst>
              </a:tr>
              <a:tr h="458861">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1"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RATE DI DESORBIMENTO</a:t>
                      </a:r>
                    </a:p>
                  </a:txBody>
                  <a:tcPr marL="68400" marR="68400" marT="0" marB="0" horzOverflow="overflow">
                    <a:lnL>
                      <a:noFill/>
                    </a:lnL>
                    <a:lnR>
                      <a:noFill/>
                    </a:lnR>
                    <a:lnT>
                      <a:noFill/>
                    </a:lnT>
                    <a:lnB>
                      <a:noFill/>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g/min</a:t>
                      </a:r>
                    </a:p>
                  </a:txBody>
                  <a:tcPr marL="68400" marR="68400" marT="0" marB="0" horzOverflow="overflow">
                    <a:lnL>
                      <a:noFill/>
                    </a:lnL>
                    <a:lnR>
                      <a:noFill/>
                    </a:lnR>
                    <a:lnT>
                      <a:noFill/>
                    </a:lnT>
                    <a:lnB>
                      <a:noFill/>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0.38*</a:t>
                      </a:r>
                    </a:p>
                  </a:txBody>
                  <a:tcPr marL="68400" marR="68400" marT="0" marB="0" horzOverflow="overflow">
                    <a:lnL>
                      <a:noFill/>
                    </a:lnL>
                    <a:lnR>
                      <a:noFill/>
                    </a:lnR>
                    <a:lnT>
                      <a:noFill/>
                    </a:lnT>
                    <a:lnB>
                      <a:noFill/>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6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0.6 - 0.7</a:t>
                      </a:r>
                    </a:p>
                  </a:txBody>
                  <a:tcPr marL="68400" marR="68400" marT="0" marB="0" horzOverflow="overflow">
                    <a:lnL>
                      <a:noFill/>
                    </a:lnL>
                    <a:lnR>
                      <a:noFill/>
                    </a:lnR>
                    <a:lnT>
                      <a:noFill/>
                    </a:lnT>
                    <a:lnB>
                      <a:noFill/>
                    </a:lnB>
                    <a:lnTlToBr>
                      <a:noFill/>
                    </a:lnTlToBr>
                    <a:lnBlToTr>
                      <a:noFill/>
                    </a:lnBlToTr>
                    <a:no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200" b="0" i="0" u="none" strike="noStrike" cap="none" normalizeH="0" baseline="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Values referred to validated working conditions</a:t>
                      </a:r>
                    </a:p>
                  </a:txBody>
                  <a:tcPr marL="68400" marR="684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28487">
                <a:tc gridSpan="5">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4000"/>
                        </a:lnSpc>
                        <a:spcBef>
                          <a:spcPts val="600"/>
                        </a:spcBef>
                        <a:spcAft>
                          <a:spcPts val="6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it-IT" sz="1200" b="0" i="0" u="none" strike="noStrike" cap="none" normalizeH="0" baseline="0" dirty="0">
                          <a:ln>
                            <a:noFill/>
                          </a:ln>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 = a quarter of target for final tank</a:t>
                      </a:r>
                    </a:p>
                  </a:txBody>
                  <a:tcPr marL="68400" marR="68400" marT="0" marB="0" horzOverflow="overflow">
                    <a:lnL>
                      <a:noFill/>
                    </a:lnL>
                    <a:lnR>
                      <a:noFill/>
                    </a:lnR>
                    <a:lnT>
                      <a:noFill/>
                    </a:lnT>
                    <a:lnB w="11520" cap="flat" cmpd="sng" algn="ctr">
                      <a:solidFill>
                        <a:srgbClr val="4F81BD"/>
                      </a:solidFill>
                      <a:prstDash val="solid"/>
                      <a:round/>
                      <a:headEnd type="none" w="med" len="med"/>
                      <a:tailEnd type="none" w="med" len="med"/>
                    </a:lnB>
                    <a:lnTlToBr>
                      <a:noFill/>
                    </a:lnTlToBr>
                    <a:lnBlToTr>
                      <a:noFill/>
                    </a:lnBlToTr>
                    <a:solidFill>
                      <a:srgbClr val="4F81BD">
                        <a:alpha val="2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bl>
          </a:graphicData>
        </a:graphic>
      </p:graphicFrame>
      <p:pic>
        <p:nvPicPr>
          <p:cNvPr id="5161" name="Picture 41"/>
          <p:cNvPicPr>
            <a:picLocks noChangeAspect="1" noChangeArrowheads="1"/>
          </p:cNvPicPr>
          <p:nvPr/>
        </p:nvPicPr>
        <p:blipFill>
          <a:blip r:embed="rId4">
            <a:extLst>
              <a:ext uri="{28A0092B-C50C-407E-A947-70E740481C1C}">
                <a14:useLocalDpi xmlns:a14="http://schemas.microsoft.com/office/drawing/2010/main" val="0"/>
              </a:ext>
            </a:extLst>
          </a:blip>
          <a:srcRect l="59756"/>
          <a:stretch>
            <a:fillRect/>
          </a:stretch>
        </p:blipFill>
        <p:spPr bwMode="auto">
          <a:xfrm>
            <a:off x="3046414" y="4399508"/>
            <a:ext cx="2679730" cy="2234655"/>
          </a:xfrm>
          <a:prstGeom prst="rect">
            <a:avLst/>
          </a:prstGeom>
          <a:noFill/>
          <a:ln>
            <a:noFill/>
          </a:ln>
          <a:effectLst/>
          <a:extLst>
            <a:ext uri="{909E8E84-426E-40DD-AFC4-6F175D3DCCD1}">
              <a14:hiddenFill xmlns:a14="http://schemas.microsoft.com/office/drawing/2010/main">
                <a:blipFill dpi="0" rotWithShape="0">
                  <a:blip/>
                  <a:srcRect l="5975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62" name="Text Box 42"/>
          <p:cNvSpPr txBox="1">
            <a:spLocks noChangeArrowheads="1"/>
          </p:cNvSpPr>
          <p:nvPr/>
        </p:nvSpPr>
        <p:spPr bwMode="auto">
          <a:xfrm rot="21180000">
            <a:off x="497398" y="4311483"/>
            <a:ext cx="2626188" cy="371513"/>
          </a:xfrm>
          <a:prstGeom prst="rect">
            <a:avLst/>
          </a:prstGeom>
          <a:noFill/>
          <a:ln w="28575"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ctr" eaLnBrk="1" hangingPunct="1">
              <a:buSzPct val="100000"/>
              <a:defRPr/>
            </a:pPr>
            <a:r>
              <a:rPr lang="it-IT" altLang="it-IT" dirty="0">
                <a:solidFill>
                  <a:srgbClr val="000000"/>
                </a:solidFill>
              </a:rPr>
              <a:t>CAPACITA’: 2.2 Nm</a:t>
            </a:r>
            <a:r>
              <a:rPr lang="it-IT" altLang="it-IT" baseline="30000" dirty="0">
                <a:solidFill>
                  <a:srgbClr val="000000"/>
                </a:solidFill>
              </a:rPr>
              <a:t>3</a:t>
            </a:r>
            <a:r>
              <a:rPr lang="it-IT" altLang="it-IT" dirty="0">
                <a:solidFill>
                  <a:srgbClr val="000000"/>
                </a:solidFill>
              </a:rPr>
              <a:t> H</a:t>
            </a:r>
            <a:r>
              <a:rPr lang="it-IT" altLang="it-IT" baseline="-25000" dirty="0">
                <a:solidFill>
                  <a:srgbClr val="000000"/>
                </a:solidFill>
              </a:rPr>
              <a:t>2</a:t>
            </a:r>
          </a:p>
        </p:txBody>
      </p:sp>
      <p:sp>
        <p:nvSpPr>
          <p:cNvPr id="5163" name="Text Box 43"/>
          <p:cNvSpPr txBox="1">
            <a:spLocks noChangeArrowheads="1"/>
          </p:cNvSpPr>
          <p:nvPr/>
        </p:nvSpPr>
        <p:spPr bwMode="auto">
          <a:xfrm>
            <a:off x="4242925" y="4090418"/>
            <a:ext cx="2626187"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ctr" eaLnBrk="1" hangingPunct="1">
              <a:buSzPct val="100000"/>
              <a:defRPr/>
            </a:pPr>
            <a:r>
              <a:rPr lang="it-IT" altLang="it-IT" b="1" dirty="0">
                <a:solidFill>
                  <a:srgbClr val="FF0000"/>
                </a:solidFill>
                <a:effectLst>
                  <a:outerShdw blurRad="38100" dist="38100" dir="2700000" algn="tl">
                    <a:srgbClr val="000000">
                      <a:alpha val="43137"/>
                    </a:srgbClr>
                  </a:outerShdw>
                </a:effectLst>
              </a:rPr>
              <a:t>TANK FINALE: 8.8 Nm</a:t>
            </a:r>
            <a:r>
              <a:rPr lang="it-IT" altLang="it-IT" b="1" baseline="30000" dirty="0">
                <a:solidFill>
                  <a:srgbClr val="FF0000"/>
                </a:solidFill>
                <a:effectLst>
                  <a:outerShdw blurRad="38100" dist="38100" dir="2700000" algn="tl">
                    <a:srgbClr val="000000">
                      <a:alpha val="43137"/>
                    </a:srgbClr>
                  </a:outerShdw>
                </a:effectLst>
              </a:rPr>
              <a:t>3</a:t>
            </a:r>
            <a:r>
              <a:rPr lang="it-IT" altLang="it-IT" b="1" dirty="0">
                <a:solidFill>
                  <a:srgbClr val="FF0000"/>
                </a:solidFill>
                <a:effectLst>
                  <a:outerShdw blurRad="38100" dist="38100" dir="2700000" algn="tl">
                    <a:srgbClr val="000000">
                      <a:alpha val="43137"/>
                    </a:srgbClr>
                  </a:outerShdw>
                </a:effectLst>
              </a:rPr>
              <a:t> H</a:t>
            </a:r>
            <a:r>
              <a:rPr lang="it-IT" altLang="it-IT" b="1" baseline="-25000" dirty="0">
                <a:solidFill>
                  <a:srgbClr val="FF0000"/>
                </a:solidFill>
                <a:effectLst>
                  <a:outerShdw blurRad="38100" dist="38100" dir="2700000" algn="tl">
                    <a:srgbClr val="000000">
                      <a:alpha val="43137"/>
                    </a:srgbClr>
                  </a:outerShdw>
                </a:effectLst>
              </a:rPr>
              <a:t>2</a:t>
            </a:r>
          </a:p>
        </p:txBody>
      </p:sp>
      <p:cxnSp>
        <p:nvCxnSpPr>
          <p:cNvPr id="5164" name="AutoShape 44"/>
          <p:cNvCxnSpPr>
            <a:cxnSpLocks noChangeShapeType="1"/>
          </p:cNvCxnSpPr>
          <p:nvPr/>
        </p:nvCxnSpPr>
        <p:spPr bwMode="auto">
          <a:xfrm>
            <a:off x="4105198" y="4281507"/>
            <a:ext cx="215900" cy="1587"/>
          </a:xfrm>
          <a:prstGeom prst="straightConnector1">
            <a:avLst/>
          </a:prstGeom>
          <a:noFill/>
          <a:ln w="1908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5165" name="Text Box 45"/>
          <p:cNvSpPr txBox="1">
            <a:spLocks noChangeArrowheads="1"/>
          </p:cNvSpPr>
          <p:nvPr/>
        </p:nvSpPr>
        <p:spPr bwMode="auto">
          <a:xfrm>
            <a:off x="3863752" y="-16816"/>
            <a:ext cx="8229600" cy="679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r">
              <a:buSzPct val="100000"/>
              <a:defRPr/>
            </a:pPr>
            <a:r>
              <a:rPr lang="it-IT" altLang="it-IT" sz="3600" b="1" dirty="0">
                <a:solidFill>
                  <a:srgbClr val="000000"/>
                </a:solidFill>
              </a:rPr>
              <a:t>SISTEMA ACCUMULO DI IDROGENO</a:t>
            </a:r>
          </a:p>
        </p:txBody>
      </p:sp>
      <p:sp>
        <p:nvSpPr>
          <p:cNvPr id="5167" name="Text Box 47"/>
          <p:cNvSpPr txBox="1">
            <a:spLocks noChangeArrowheads="1"/>
          </p:cNvSpPr>
          <p:nvPr/>
        </p:nvSpPr>
        <p:spPr bwMode="auto">
          <a:xfrm rot="17700000">
            <a:off x="3817014" y="5340824"/>
            <a:ext cx="674688"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buClrTx/>
              <a:buFontTx/>
              <a:buNone/>
            </a:pPr>
            <a:r>
              <a:rPr lang="it-IT" altLang="it-IT" sz="1100" dirty="0" err="1">
                <a:solidFill>
                  <a:srgbClr val="000000"/>
                </a:solidFill>
              </a:rPr>
              <a:t>Abs</a:t>
            </a:r>
            <a:r>
              <a:rPr lang="it-IT" altLang="it-IT" sz="1100" dirty="0">
                <a:solidFill>
                  <a:srgbClr val="000000"/>
                </a:solidFill>
              </a:rPr>
              <a:t> </a:t>
            </a:r>
            <a:r>
              <a:rPr lang="it-IT" altLang="it-IT" sz="1100" dirty="0">
                <a:solidFill>
                  <a:srgbClr val="000000"/>
                </a:solidFill>
                <a:latin typeface="Wingdings" panose="05000000000000000000" pitchFamily="2" charset="2"/>
              </a:rPr>
              <a:t></a:t>
            </a:r>
          </a:p>
        </p:txBody>
      </p:sp>
      <p:sp>
        <p:nvSpPr>
          <p:cNvPr id="5168" name="Text Box 48"/>
          <p:cNvSpPr txBox="1">
            <a:spLocks noChangeArrowheads="1"/>
          </p:cNvSpPr>
          <p:nvPr/>
        </p:nvSpPr>
        <p:spPr bwMode="auto">
          <a:xfrm rot="4320000">
            <a:off x="5003088" y="5275843"/>
            <a:ext cx="674687"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buClrTx/>
              <a:buFontTx/>
              <a:buNone/>
            </a:pPr>
            <a:r>
              <a:rPr lang="it-IT" altLang="it-IT" sz="1100">
                <a:solidFill>
                  <a:srgbClr val="000000"/>
                </a:solidFill>
              </a:rPr>
              <a:t>Des </a:t>
            </a:r>
            <a:r>
              <a:rPr lang="it-IT" altLang="it-IT" sz="1100">
                <a:solidFill>
                  <a:srgbClr val="000000"/>
                </a:solidFill>
                <a:latin typeface="Wingdings" panose="05000000000000000000" pitchFamily="2" charset="2"/>
              </a:rPr>
              <a:t></a:t>
            </a:r>
          </a:p>
        </p:txBody>
      </p:sp>
      <p:sp>
        <p:nvSpPr>
          <p:cNvPr id="5169" name="Text Box 49"/>
          <p:cNvSpPr txBox="1">
            <a:spLocks noChangeArrowheads="1"/>
          </p:cNvSpPr>
          <p:nvPr/>
        </p:nvSpPr>
        <p:spPr bwMode="auto">
          <a:xfrm>
            <a:off x="6001036" y="5553075"/>
            <a:ext cx="182375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ctr" eaLnBrk="1" hangingPunct="1">
              <a:buSzPct val="100000"/>
              <a:defRPr/>
            </a:pPr>
            <a:r>
              <a:rPr lang="it-IT" altLang="it-IT" sz="1600" dirty="0">
                <a:solidFill>
                  <a:srgbClr val="000000"/>
                </a:solidFill>
              </a:rPr>
              <a:t>ED011 </a:t>
            </a:r>
            <a:r>
              <a:rPr lang="it-IT" altLang="it-IT" sz="1600" dirty="0" err="1">
                <a:solidFill>
                  <a:srgbClr val="000000"/>
                </a:solidFill>
              </a:rPr>
              <a:t>Pellets</a:t>
            </a:r>
            <a:r>
              <a:rPr lang="it-IT" altLang="it-IT" sz="1600" dirty="0">
                <a:solidFill>
                  <a:srgbClr val="000000"/>
                </a:solidFill>
              </a:rPr>
              <a:t> CARICATI NEL TANK</a:t>
            </a:r>
          </a:p>
        </p:txBody>
      </p:sp>
      <p:sp>
        <p:nvSpPr>
          <p:cNvPr id="5170" name="Rectangle 50"/>
          <p:cNvSpPr>
            <a:spLocks noChangeArrowheads="1"/>
          </p:cNvSpPr>
          <p:nvPr/>
        </p:nvSpPr>
        <p:spPr bwMode="auto">
          <a:xfrm>
            <a:off x="3322721" y="1665018"/>
            <a:ext cx="1012946" cy="2033942"/>
          </a:xfrm>
          <a:prstGeom prst="rect">
            <a:avLst/>
          </a:prstGeom>
          <a:noFill/>
          <a:ln w="28575"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it-IT">
              <a:latin typeface="Calibri" charset="0"/>
            </a:endParaRPr>
          </a:p>
        </p:txBody>
      </p:sp>
      <p:sp>
        <p:nvSpPr>
          <p:cNvPr id="5171" name="Text Box 51"/>
          <p:cNvSpPr txBox="1">
            <a:spLocks noChangeArrowheads="1"/>
          </p:cNvSpPr>
          <p:nvPr/>
        </p:nvSpPr>
        <p:spPr bwMode="auto">
          <a:xfrm>
            <a:off x="7608475" y="5711660"/>
            <a:ext cx="1512589"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ctr" eaLnBrk="1" hangingPunct="1">
              <a:buSzPct val="100000"/>
              <a:defRPr/>
            </a:pPr>
            <a:r>
              <a:rPr lang="it-IT" altLang="it-IT" sz="1600" dirty="0">
                <a:solidFill>
                  <a:srgbClr val="000000"/>
                </a:solidFill>
              </a:rPr>
              <a:t>ISOLAMENTO ESTERNO</a:t>
            </a:r>
          </a:p>
        </p:txBody>
      </p:sp>
      <p:sp>
        <p:nvSpPr>
          <p:cNvPr id="5172" name="Text Box 52"/>
          <p:cNvSpPr txBox="1">
            <a:spLocks noChangeArrowheads="1"/>
          </p:cNvSpPr>
          <p:nvPr/>
        </p:nvSpPr>
        <p:spPr bwMode="auto">
          <a:xfrm>
            <a:off x="9120190" y="5508625"/>
            <a:ext cx="1292226"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ctr" eaLnBrk="1" hangingPunct="1">
              <a:buSzPct val="100000"/>
              <a:defRPr/>
            </a:pPr>
            <a:r>
              <a:rPr lang="it-IT" altLang="it-IT" sz="1600" dirty="0">
                <a:solidFill>
                  <a:srgbClr val="000000"/>
                </a:solidFill>
              </a:rPr>
              <a:t>SISTEMA DI GESTIONE DEL CALORE</a:t>
            </a:r>
          </a:p>
        </p:txBody>
      </p:sp>
      <p:sp>
        <p:nvSpPr>
          <p:cNvPr id="5173" name="Line 53"/>
          <p:cNvSpPr>
            <a:spLocks noChangeShapeType="1"/>
          </p:cNvSpPr>
          <p:nvPr/>
        </p:nvSpPr>
        <p:spPr bwMode="auto">
          <a:xfrm flipV="1">
            <a:off x="7104064" y="4287839"/>
            <a:ext cx="503237" cy="1266825"/>
          </a:xfrm>
          <a:prstGeom prst="line">
            <a:avLst/>
          </a:prstGeom>
          <a:noFill/>
          <a:ln w="57150" cap="sq">
            <a:solidFill>
              <a:srgbClr val="FF0000"/>
            </a:solidFill>
            <a:miter lim="800000"/>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it-IT">
              <a:latin typeface="Calibri" charset="0"/>
            </a:endParaRPr>
          </a:p>
        </p:txBody>
      </p:sp>
      <p:sp>
        <p:nvSpPr>
          <p:cNvPr id="5174" name="Line 54"/>
          <p:cNvSpPr>
            <a:spLocks noChangeShapeType="1"/>
          </p:cNvSpPr>
          <p:nvPr/>
        </p:nvSpPr>
        <p:spPr bwMode="auto">
          <a:xfrm flipH="1" flipV="1">
            <a:off x="8039101" y="3849688"/>
            <a:ext cx="219075" cy="1803400"/>
          </a:xfrm>
          <a:prstGeom prst="line">
            <a:avLst/>
          </a:prstGeom>
          <a:noFill/>
          <a:ln w="57150" cap="sq">
            <a:solidFill>
              <a:srgbClr val="FF0000"/>
            </a:solidFill>
            <a:miter lim="800000"/>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it-IT">
              <a:latin typeface="Calibri" charset="0"/>
            </a:endParaRPr>
          </a:p>
        </p:txBody>
      </p:sp>
      <p:sp>
        <p:nvSpPr>
          <p:cNvPr id="5175" name="Line 55"/>
          <p:cNvSpPr>
            <a:spLocks noChangeShapeType="1"/>
          </p:cNvSpPr>
          <p:nvPr/>
        </p:nvSpPr>
        <p:spPr bwMode="auto">
          <a:xfrm flipH="1" flipV="1">
            <a:off x="9471025" y="3392489"/>
            <a:ext cx="82550" cy="2117725"/>
          </a:xfrm>
          <a:prstGeom prst="line">
            <a:avLst/>
          </a:prstGeom>
          <a:noFill/>
          <a:ln w="57150" cap="sq">
            <a:solidFill>
              <a:srgbClr val="FF0000"/>
            </a:solidFill>
            <a:miter lim="800000"/>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it-IT">
              <a:latin typeface="Calibri" charset="0"/>
            </a:endParaRPr>
          </a:p>
        </p:txBody>
      </p:sp>
      <p:sp>
        <p:nvSpPr>
          <p:cNvPr id="5176" name="Text Box 56"/>
          <p:cNvSpPr txBox="1">
            <a:spLocks noChangeArrowheads="1"/>
          </p:cNvSpPr>
          <p:nvPr/>
        </p:nvSpPr>
        <p:spPr bwMode="auto">
          <a:xfrm>
            <a:off x="0" y="5081703"/>
            <a:ext cx="3130428"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charset="0"/>
                <a:ea typeface="Microsoft YaHei" charset="0"/>
                <a:cs typeface="Microsoft YaHei" charset="0"/>
              </a:defRPr>
            </a:lvl9pPr>
          </a:lstStyle>
          <a:p>
            <a:pPr algn="r" eaLnBrk="1" hangingPunct="1">
              <a:buClr>
                <a:srgbClr val="000000"/>
              </a:buClr>
              <a:buSzPct val="100000"/>
              <a:buFont typeface="Times New Roman" charset="0"/>
              <a:buNone/>
              <a:defRPr/>
            </a:pPr>
            <a:r>
              <a:rPr lang="it-IT" altLang="it-IT" sz="2000" dirty="0">
                <a:solidFill>
                  <a:srgbClr val="000000"/>
                </a:solidFill>
              </a:rPr>
              <a:t>TEMPERATURA MEDIA DI LAVORO 330 °C, </a:t>
            </a:r>
          </a:p>
        </p:txBody>
      </p:sp>
      <p:sp>
        <p:nvSpPr>
          <p:cNvPr id="22" name="Rettangolo 21"/>
          <p:cNvSpPr/>
          <p:nvPr/>
        </p:nvSpPr>
        <p:spPr>
          <a:xfrm>
            <a:off x="7191375" y="1146629"/>
            <a:ext cx="4633576" cy="718017"/>
          </a:xfrm>
          <a:prstGeom prst="rect">
            <a:avLst/>
          </a:prstGeom>
        </p:spPr>
        <p:txBody>
          <a:bodyPr wrap="none">
            <a:spAutoFit/>
          </a:bodyPr>
          <a:lstStyle/>
          <a:p>
            <a:pPr>
              <a:lnSpc>
                <a:spcPct val="107000"/>
              </a:lnSpc>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PESO TOTALE DEL MATERIALE: 6 kg</a:t>
            </a:r>
          </a:p>
          <a:p>
            <a:pPr>
              <a:lnSpc>
                <a:spcPct val="107000"/>
              </a:lnSpc>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TOTALE ENERGIA ACCUMULATA: ~ 15 KWh </a:t>
            </a:r>
            <a:endParaRPr lang="it-IT"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2743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39816" y="69592"/>
            <a:ext cx="7587291" cy="613461"/>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267" i="1" dirty="0">
                <a:effectLst>
                  <a:outerShdw blurRad="38100" dist="38100" dir="2700000" algn="tl">
                    <a:srgbClr val="000000">
                      <a:alpha val="43137"/>
                    </a:srgbClr>
                  </a:outerShdw>
                </a:effectLst>
              </a:rPr>
              <a:t>DESIGN DELL’INTERO SISTEMA</a:t>
            </a:r>
            <a:endParaRPr lang="en-GB" sz="4267" i="1" dirty="0">
              <a:effectLst>
                <a:outerShdw blurRad="38100" dist="38100" dir="2700000" algn="tl">
                  <a:srgbClr val="000000">
                    <a:alpha val="43137"/>
                  </a:srgbClr>
                </a:outerShdw>
              </a:effectLst>
            </a:endParaRPr>
          </a:p>
        </p:txBody>
      </p:sp>
      <p:sp>
        <p:nvSpPr>
          <p:cNvPr id="6" name="Rettangolo 5"/>
          <p:cNvSpPr/>
          <p:nvPr/>
        </p:nvSpPr>
        <p:spPr>
          <a:xfrm>
            <a:off x="551383" y="1048813"/>
            <a:ext cx="6492110" cy="1413977"/>
          </a:xfrm>
          <a:prstGeom prst="rect">
            <a:avLst/>
          </a:prstGeom>
        </p:spPr>
        <p:txBody>
          <a:bodyPr wrap="square">
            <a:spAutoFit/>
          </a:bodyPr>
          <a:lstStyle/>
          <a:p>
            <a:pPr lvl="1">
              <a:lnSpc>
                <a:spcPct val="115000"/>
              </a:lnSpc>
            </a:pPr>
            <a:r>
              <a:rPr lang="en-US" sz="1867"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GESTIONE DELL’IDROGENO</a:t>
            </a:r>
          </a:p>
          <a:p>
            <a:pPr marL="457188" lvl="1">
              <a:lnSpc>
                <a:spcPct val="115000"/>
              </a:lnSpc>
            </a:pPr>
            <a:r>
              <a:rPr lang="en-US" sz="1867" dirty="0">
                <a:latin typeface="Calibri" panose="020F0502020204030204" pitchFamily="34" charset="0"/>
                <a:ea typeface="Calibri" panose="020F0502020204030204" pitchFamily="34" charset="0"/>
                <a:cs typeface="Times New Roman" panose="02020603050405020304" pitchFamily="18" charset="0"/>
              </a:rPr>
              <a:t>-     SISTEMA DI RIMOZIONE DELL’ACQUA (MODALITA’ SOE)</a:t>
            </a:r>
            <a:endParaRPr lang="it-IT" sz="1867" dirty="0">
              <a:latin typeface="Calibri" panose="020F0502020204030204" pitchFamily="34" charset="0"/>
              <a:ea typeface="Calibri" panose="020F0502020204030204" pitchFamily="34" charset="0"/>
              <a:cs typeface="Times New Roman" panose="02020603050405020304" pitchFamily="18" charset="0"/>
            </a:endParaRPr>
          </a:p>
          <a:p>
            <a:pPr marL="800088" lvl="1" indent="-342900">
              <a:lnSpc>
                <a:spcPct val="115000"/>
              </a:lnSpc>
              <a:buFontTx/>
              <a:buChar char="-"/>
            </a:pPr>
            <a:r>
              <a:rPr lang="en-US" sz="1867" dirty="0">
                <a:latin typeface="Calibri" panose="020F0502020204030204" pitchFamily="34" charset="0"/>
                <a:ea typeface="Calibri" panose="020F0502020204030204" pitchFamily="34" charset="0"/>
                <a:cs typeface="Times New Roman" panose="02020603050405020304" pitchFamily="18" charset="0"/>
              </a:rPr>
              <a:t>COMPRESSORE IDROGENO</a:t>
            </a:r>
          </a:p>
          <a:p>
            <a:pPr marL="800088" lvl="1" indent="-342900">
              <a:lnSpc>
                <a:spcPct val="115000"/>
              </a:lnSpc>
              <a:buFontTx/>
              <a:buChar char="-"/>
            </a:pPr>
            <a:r>
              <a:rPr lang="en-US" sz="1867" dirty="0">
                <a:latin typeface="Calibri" panose="020F0502020204030204" pitchFamily="34" charset="0"/>
                <a:ea typeface="Calibri" panose="020F0502020204030204" pitchFamily="34" charset="0"/>
                <a:cs typeface="Times New Roman" panose="02020603050405020304" pitchFamily="18" charset="0"/>
              </a:rPr>
              <a:t>STEAMER (MODALITA’ SOE)</a:t>
            </a:r>
          </a:p>
        </p:txBody>
      </p:sp>
      <p:sp>
        <p:nvSpPr>
          <p:cNvPr id="3" name="Rettangolo 2"/>
          <p:cNvSpPr/>
          <p:nvPr/>
        </p:nvSpPr>
        <p:spPr>
          <a:xfrm>
            <a:off x="9048328" y="6165304"/>
            <a:ext cx="187220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uppo 20"/>
          <p:cNvGrpSpPr/>
          <p:nvPr/>
        </p:nvGrpSpPr>
        <p:grpSpPr>
          <a:xfrm>
            <a:off x="0" y="2645296"/>
            <a:ext cx="9120336" cy="4191566"/>
            <a:chOff x="0" y="2645296"/>
            <a:chExt cx="9120336" cy="4191566"/>
          </a:xfrm>
        </p:grpSpPr>
        <p:pic>
          <p:nvPicPr>
            <p:cNvPr id="4" name="Picture 2" descr="C:\Users\testi\Google Drive\Dottorato\Presentazioni\Desig EDen\EDen design_base.jpg"/>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t="8066" r="3200"/>
            <a:stretch/>
          </p:blipFill>
          <p:spPr bwMode="auto">
            <a:xfrm>
              <a:off x="407368" y="2645296"/>
              <a:ext cx="8712968" cy="4191566"/>
            </a:xfrm>
            <a:prstGeom prst="rect">
              <a:avLst/>
            </a:prstGeom>
            <a:noFill/>
            <a:ln w="9525">
              <a:noFill/>
              <a:miter lim="800000"/>
              <a:headEnd/>
              <a:tailEnd/>
            </a:ln>
          </p:spPr>
        </p:pic>
        <p:sp>
          <p:nvSpPr>
            <p:cNvPr id="7" name="Rettangolo 6"/>
            <p:cNvSpPr/>
            <p:nvPr/>
          </p:nvSpPr>
          <p:spPr>
            <a:xfrm>
              <a:off x="1" y="6303613"/>
              <a:ext cx="55138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sp>
          <p:nvSpPr>
            <p:cNvPr id="8" name="Rettangolo 7"/>
            <p:cNvSpPr/>
            <p:nvPr/>
          </p:nvSpPr>
          <p:spPr>
            <a:xfrm>
              <a:off x="2063552" y="2757852"/>
              <a:ext cx="1512168" cy="45512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rPr>
                <a:t>Rimozione</a:t>
              </a:r>
              <a:r>
                <a:rPr lang="en-GB" sz="1600" dirty="0">
                  <a:solidFill>
                    <a:schemeClr val="tx1"/>
                  </a:solidFill>
                </a:rPr>
                <a:t> </a:t>
              </a:r>
              <a:r>
                <a:rPr lang="en-GB" sz="1600" dirty="0" err="1">
                  <a:solidFill>
                    <a:schemeClr val="tx1"/>
                  </a:solidFill>
                </a:rPr>
                <a:t>acqua</a:t>
              </a:r>
              <a:endParaRPr lang="en-GB" sz="1600" dirty="0">
                <a:solidFill>
                  <a:schemeClr val="tx1"/>
                </a:solidFill>
              </a:endParaRPr>
            </a:p>
          </p:txBody>
        </p:sp>
        <p:sp>
          <p:nvSpPr>
            <p:cNvPr id="9" name="Rettangolo 8"/>
            <p:cNvSpPr/>
            <p:nvPr/>
          </p:nvSpPr>
          <p:spPr>
            <a:xfrm>
              <a:off x="3719736" y="2757852"/>
              <a:ext cx="1512168" cy="45512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rPr>
                <a:t>Compressore</a:t>
              </a:r>
              <a:r>
                <a:rPr lang="en-GB" sz="1600" dirty="0">
                  <a:solidFill>
                    <a:schemeClr val="tx1"/>
                  </a:solidFill>
                </a:rPr>
                <a:t> H2</a:t>
              </a:r>
            </a:p>
          </p:txBody>
        </p:sp>
        <p:sp>
          <p:nvSpPr>
            <p:cNvPr id="10" name="Rettangolo 9"/>
            <p:cNvSpPr/>
            <p:nvPr/>
          </p:nvSpPr>
          <p:spPr>
            <a:xfrm>
              <a:off x="5735960" y="2860701"/>
              <a:ext cx="1512168" cy="45512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rPr>
                <a:t>Recupero</a:t>
              </a:r>
              <a:r>
                <a:rPr lang="en-GB" sz="1600" dirty="0">
                  <a:solidFill>
                    <a:schemeClr val="tx1"/>
                  </a:solidFill>
                </a:rPr>
                <a:t> </a:t>
              </a:r>
              <a:r>
                <a:rPr lang="en-GB" sz="1600" dirty="0" err="1">
                  <a:solidFill>
                    <a:schemeClr val="tx1"/>
                  </a:solidFill>
                </a:rPr>
                <a:t>termico</a:t>
              </a:r>
              <a:endParaRPr lang="en-GB" sz="1600" dirty="0">
                <a:solidFill>
                  <a:schemeClr val="tx1"/>
                </a:solidFill>
              </a:endParaRPr>
            </a:p>
          </p:txBody>
        </p:sp>
        <p:sp>
          <p:nvSpPr>
            <p:cNvPr id="11" name="Rettangolo 10"/>
            <p:cNvSpPr/>
            <p:nvPr/>
          </p:nvSpPr>
          <p:spPr>
            <a:xfrm>
              <a:off x="5735960" y="4552542"/>
              <a:ext cx="1380042" cy="45512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HP exchanger</a:t>
              </a:r>
            </a:p>
          </p:txBody>
        </p:sp>
        <p:sp>
          <p:nvSpPr>
            <p:cNvPr id="12" name="Rettangolo 11"/>
            <p:cNvSpPr/>
            <p:nvPr/>
          </p:nvSpPr>
          <p:spPr>
            <a:xfrm>
              <a:off x="7945429" y="4513517"/>
              <a:ext cx="1102899" cy="17900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SOFC / SOE</a:t>
              </a:r>
            </a:p>
          </p:txBody>
        </p:sp>
        <p:sp>
          <p:nvSpPr>
            <p:cNvPr id="13" name="Rettangolo 12"/>
            <p:cNvSpPr/>
            <p:nvPr/>
          </p:nvSpPr>
          <p:spPr>
            <a:xfrm>
              <a:off x="5940594" y="3494636"/>
              <a:ext cx="1102899" cy="89504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Tank H2</a:t>
              </a:r>
            </a:p>
          </p:txBody>
        </p:sp>
        <p:sp>
          <p:nvSpPr>
            <p:cNvPr id="14" name="Rettangolo 13"/>
            <p:cNvSpPr/>
            <p:nvPr/>
          </p:nvSpPr>
          <p:spPr>
            <a:xfrm>
              <a:off x="4201013" y="4389684"/>
              <a:ext cx="886875" cy="61798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rPr>
                <a:t>Bruciatore</a:t>
              </a:r>
              <a:endParaRPr lang="en-GB" sz="1600" dirty="0">
                <a:solidFill>
                  <a:schemeClr val="tx1"/>
                </a:solidFill>
              </a:endParaRPr>
            </a:p>
          </p:txBody>
        </p:sp>
        <p:sp>
          <p:nvSpPr>
            <p:cNvPr id="15" name="Rettangolo 14"/>
            <p:cNvSpPr/>
            <p:nvPr/>
          </p:nvSpPr>
          <p:spPr>
            <a:xfrm>
              <a:off x="3394364" y="4607538"/>
              <a:ext cx="734642" cy="155776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Pre Heat Exch.</a:t>
              </a:r>
            </a:p>
          </p:txBody>
        </p:sp>
        <p:sp>
          <p:nvSpPr>
            <p:cNvPr id="16" name="Rettangolo 15"/>
            <p:cNvSpPr/>
            <p:nvPr/>
          </p:nvSpPr>
          <p:spPr>
            <a:xfrm>
              <a:off x="5149736" y="3641359"/>
              <a:ext cx="564342" cy="26889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MFC</a:t>
              </a:r>
            </a:p>
          </p:txBody>
        </p:sp>
        <p:sp>
          <p:nvSpPr>
            <p:cNvPr id="17" name="Rettangolo 16"/>
            <p:cNvSpPr/>
            <p:nvPr/>
          </p:nvSpPr>
          <p:spPr>
            <a:xfrm>
              <a:off x="1491361" y="6422355"/>
              <a:ext cx="564342" cy="26889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MFC</a:t>
              </a:r>
            </a:p>
          </p:txBody>
        </p:sp>
        <p:sp>
          <p:nvSpPr>
            <p:cNvPr id="18" name="Rettangolo 17"/>
            <p:cNvSpPr/>
            <p:nvPr/>
          </p:nvSpPr>
          <p:spPr>
            <a:xfrm>
              <a:off x="767408" y="5203155"/>
              <a:ext cx="564342" cy="26889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MFC</a:t>
              </a:r>
            </a:p>
          </p:txBody>
        </p:sp>
        <p:sp>
          <p:nvSpPr>
            <p:cNvPr id="19" name="Freccia a destra 18"/>
            <p:cNvSpPr/>
            <p:nvPr/>
          </p:nvSpPr>
          <p:spPr>
            <a:xfrm>
              <a:off x="0" y="6381810"/>
              <a:ext cx="767408" cy="36844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aria</a:t>
              </a:r>
            </a:p>
          </p:txBody>
        </p:sp>
        <p:sp>
          <p:nvSpPr>
            <p:cNvPr id="20" name="Freccia a destra 19"/>
            <p:cNvSpPr/>
            <p:nvPr/>
          </p:nvSpPr>
          <p:spPr>
            <a:xfrm flipH="1">
              <a:off x="167677" y="3351689"/>
              <a:ext cx="1031778" cy="36844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solidFill>
                    <a:schemeClr val="tx1"/>
                  </a:solidFill>
                </a:rPr>
                <a:t>esausto</a:t>
              </a:r>
              <a:endParaRPr lang="en-GB" sz="1200" dirty="0">
                <a:solidFill>
                  <a:schemeClr val="tx1"/>
                </a:solidFill>
              </a:endParaRPr>
            </a:p>
          </p:txBody>
        </p:sp>
      </p:grpSp>
      <p:sp>
        <p:nvSpPr>
          <p:cNvPr id="5" name="Rettangolo 4"/>
          <p:cNvSpPr/>
          <p:nvPr/>
        </p:nvSpPr>
        <p:spPr>
          <a:xfrm>
            <a:off x="6747470" y="1013464"/>
            <a:ext cx="5037161" cy="2074799"/>
          </a:xfrm>
          <a:prstGeom prst="rect">
            <a:avLst/>
          </a:prstGeom>
        </p:spPr>
        <p:txBody>
          <a:bodyPr wrap="square">
            <a:spAutoFit/>
          </a:bodyPr>
          <a:lstStyle/>
          <a:p>
            <a:pPr marL="457189" lvl="1">
              <a:lnSpc>
                <a:spcPct val="115000"/>
              </a:lnSpc>
            </a:pPr>
            <a:r>
              <a:rPr lang="en-US" sz="1867"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GESTIONE DEL CALORE</a:t>
            </a:r>
          </a:p>
          <a:p>
            <a:pPr marL="457188" lvl="1">
              <a:lnSpc>
                <a:spcPct val="115000"/>
              </a:lnSpc>
            </a:pPr>
            <a:r>
              <a:rPr lang="en-US" sz="1867" dirty="0">
                <a:latin typeface="Calibri" panose="020F0502020204030204" pitchFamily="34" charset="0"/>
                <a:ea typeface="Calibri" panose="020F0502020204030204" pitchFamily="34" charset="0"/>
                <a:cs typeface="Times New Roman" panose="02020603050405020304" pitchFamily="18" charset="0"/>
              </a:rPr>
              <a:t>-     SCAMBIATORI DI CALORE A HEAT PIPE</a:t>
            </a:r>
            <a:endParaRPr lang="it-IT" sz="1867" dirty="0">
              <a:latin typeface="Calibri" panose="020F0502020204030204" pitchFamily="34" charset="0"/>
              <a:ea typeface="Calibri" panose="020F0502020204030204" pitchFamily="34" charset="0"/>
              <a:cs typeface="Times New Roman" panose="02020603050405020304" pitchFamily="18" charset="0"/>
            </a:endParaRPr>
          </a:p>
          <a:p>
            <a:pPr marL="800088" lvl="1" indent="-342900">
              <a:lnSpc>
                <a:spcPct val="115000"/>
              </a:lnSpc>
              <a:buFontTx/>
              <a:buChar char="-"/>
            </a:pPr>
            <a:r>
              <a:rPr lang="en-US" sz="1867" dirty="0">
                <a:latin typeface="Calibri" panose="020F0502020204030204" pitchFamily="34" charset="0"/>
                <a:ea typeface="Calibri" panose="020F0502020204030204" pitchFamily="34" charset="0"/>
                <a:cs typeface="Times New Roman" panose="02020603050405020304" pitchFamily="18" charset="0"/>
              </a:rPr>
              <a:t>BRUCIATORE H2 CATALITICO</a:t>
            </a:r>
          </a:p>
          <a:p>
            <a:pPr marL="800088" lvl="1" indent="-342900">
              <a:lnSpc>
                <a:spcPct val="115000"/>
              </a:lnSpc>
              <a:buFontTx/>
              <a:buChar char="-"/>
            </a:pPr>
            <a:r>
              <a:rPr lang="en-US" sz="1867" dirty="0">
                <a:latin typeface="Calibri" panose="020F0502020204030204" pitchFamily="34" charset="0"/>
                <a:ea typeface="Calibri" panose="020F0502020204030204" pitchFamily="34" charset="0"/>
                <a:cs typeface="Times New Roman" panose="02020603050405020304" pitchFamily="18" charset="0"/>
              </a:rPr>
              <a:t>PRE SCAMBIATORI DI CALORE</a:t>
            </a:r>
          </a:p>
          <a:p>
            <a:pPr marL="800088" lvl="1" indent="-342900">
              <a:lnSpc>
                <a:spcPct val="115000"/>
              </a:lnSpc>
              <a:buFontTx/>
              <a:buChar char="-"/>
            </a:pPr>
            <a:r>
              <a:rPr lang="en-US" sz="1867" dirty="0">
                <a:latin typeface="Calibri" panose="020F0502020204030204" pitchFamily="34" charset="0"/>
                <a:ea typeface="Calibri" panose="020F0502020204030204" pitchFamily="34" charset="0"/>
                <a:cs typeface="Times New Roman" panose="02020603050405020304" pitchFamily="18" charset="0"/>
              </a:rPr>
              <a:t>RECUPERO DI ENERGIA TERMICA (MODALITA’ SOE)</a:t>
            </a:r>
          </a:p>
        </p:txBody>
      </p:sp>
      <p:sp>
        <p:nvSpPr>
          <p:cNvPr id="22" name="Ovale 21"/>
          <p:cNvSpPr/>
          <p:nvPr/>
        </p:nvSpPr>
        <p:spPr>
          <a:xfrm>
            <a:off x="8914172" y="3212976"/>
            <a:ext cx="2412000" cy="241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2400" b="1" dirty="0">
                <a:solidFill>
                  <a:schemeClr val="tx1">
                    <a:lumMod val="75000"/>
                    <a:lumOff val="25000"/>
                  </a:schemeClr>
                </a:solidFill>
              </a:rPr>
              <a:t>EFFICIENZA </a:t>
            </a:r>
            <a:r>
              <a:rPr lang="it-IT" sz="3200" b="1" dirty="0">
                <a:solidFill>
                  <a:schemeClr val="tx1">
                    <a:lumMod val="75000"/>
                    <a:lumOff val="25000"/>
                  </a:schemeClr>
                </a:solidFill>
              </a:rPr>
              <a:t>P2P</a:t>
            </a:r>
            <a:r>
              <a:rPr lang="it-IT" sz="2400" b="1" dirty="0">
                <a:solidFill>
                  <a:schemeClr val="tx1">
                    <a:lumMod val="75000"/>
                    <a:lumOff val="25000"/>
                  </a:schemeClr>
                </a:solidFill>
              </a:rPr>
              <a:t> </a:t>
            </a:r>
          </a:p>
          <a:p>
            <a:pPr algn="ctr"/>
            <a:r>
              <a:rPr lang="it-IT" sz="3200" b="1" dirty="0">
                <a:solidFill>
                  <a:srgbClr val="FF0000"/>
                </a:solidFill>
              </a:rPr>
              <a:t>25%</a:t>
            </a:r>
            <a:endParaRPr lang="it-IT" sz="2000" b="1" dirty="0">
              <a:solidFill>
                <a:srgbClr val="FF0000"/>
              </a:solidFill>
            </a:endParaRPr>
          </a:p>
        </p:txBody>
      </p:sp>
    </p:spTree>
    <p:extLst>
      <p:ext uri="{BB962C8B-B14F-4D97-AF65-F5344CB8AC3E}">
        <p14:creationId xmlns:p14="http://schemas.microsoft.com/office/powerpoint/2010/main" val="2310378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agono 4"/>
          <p:cNvSpPr/>
          <p:nvPr/>
        </p:nvSpPr>
        <p:spPr>
          <a:xfrm rot="19605872">
            <a:off x="9674165" y="2859181"/>
            <a:ext cx="1523452" cy="1280181"/>
          </a:xfrm>
          <a:prstGeom prst="hexagon">
            <a:avLst>
              <a:gd name="adj" fmla="val 32537"/>
              <a:gd name="vf" fmla="val 115470"/>
            </a:avLst>
          </a:prstGeom>
          <a:blipFill dpi="0" rotWithShape="1">
            <a:blip r:embed="rId2">
              <a:extLst>
                <a:ext uri="{28A0092B-C50C-407E-A947-70E740481C1C}">
                  <a14:useLocalDpi xmlns:a14="http://schemas.microsoft.com/office/drawing/2010/main" val="0"/>
                </a:ext>
              </a:extLst>
            </a:blip>
            <a:srcRect/>
            <a:stretch>
              <a:fillRect/>
            </a:stretch>
          </a:bli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Connettore 1 5"/>
          <p:cNvCxnSpPr/>
          <p:nvPr/>
        </p:nvCxnSpPr>
        <p:spPr>
          <a:xfrm>
            <a:off x="9735973" y="2406077"/>
            <a:ext cx="0" cy="18722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1134313" y="2762420"/>
            <a:ext cx="2247" cy="15158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10016328" y="2545410"/>
            <a:ext cx="1656184" cy="756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flipH="1">
            <a:off x="9603961" y="2232215"/>
            <a:ext cx="1497917" cy="9533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H="1">
            <a:off x="10016328" y="3584089"/>
            <a:ext cx="1531849" cy="100739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9197009" y="3710609"/>
            <a:ext cx="1635554" cy="7321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246883" y="2406077"/>
            <a:ext cx="8518107" cy="273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6600" dirty="0">
                <a:solidFill>
                  <a:schemeClr val="tx1">
                    <a:lumMod val="75000"/>
                    <a:lumOff val="25000"/>
                  </a:schemeClr>
                </a:solidFill>
                <a:effectLst>
                  <a:outerShdw blurRad="38100" dist="38100" dir="2700000" algn="tl">
                    <a:srgbClr val="000000">
                      <a:alpha val="43137"/>
                    </a:srgbClr>
                  </a:outerShdw>
                </a:effectLst>
              </a:rPr>
              <a:t>LE SFIDE NEL MERCATO DELL’ENERGIA FUTURO</a:t>
            </a:r>
            <a:endParaRPr lang="it-IT" sz="4400" dirty="0">
              <a:solidFill>
                <a:schemeClr val="tx1">
                  <a:lumMod val="75000"/>
                  <a:lumOff val="25000"/>
                </a:schemeClr>
              </a:solidFill>
            </a:endParaRPr>
          </a:p>
          <a:p>
            <a:pPr algn="r"/>
            <a:r>
              <a:rPr lang="it-IT" sz="4400" dirty="0">
                <a:solidFill>
                  <a:schemeClr val="tx1">
                    <a:lumMod val="75000"/>
                    <a:lumOff val="25000"/>
                  </a:schemeClr>
                </a:solidFill>
                <a:effectLst>
                  <a:outerShdw blurRad="38100" dist="38100" dir="2700000" algn="tl">
                    <a:srgbClr val="000000">
                      <a:alpha val="43137"/>
                    </a:srgbClr>
                  </a:outerShdw>
                </a:effectLst>
              </a:rPr>
              <a:t> </a:t>
            </a:r>
            <a:endParaRPr lang="it-IT" sz="4000" dirty="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4403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ytimg.com/vi/k7u6PcFHdEQ/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8000" r="8000"/>
          <a:stretch/>
        </p:blipFill>
        <p:spPr bwMode="auto">
          <a:xfrm>
            <a:off x="-24680" y="-4678"/>
            <a:ext cx="122166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79376" y="548680"/>
            <a:ext cx="8229600" cy="1584176"/>
          </a:xfrm>
        </p:spPr>
        <p:txBody>
          <a:bodyPr/>
          <a:lstStyle/>
          <a:p>
            <a:pPr algn="l"/>
            <a:r>
              <a:rPr lang="en-US" b="1" dirty="0">
                <a:solidFill>
                  <a:schemeClr val="bg1"/>
                </a:solidFill>
              </a:rPr>
              <a:t>DEMO IN BARCELONA</a:t>
            </a:r>
          </a:p>
        </p:txBody>
      </p:sp>
      <p:sp>
        <p:nvSpPr>
          <p:cNvPr id="4" name="Marcador de pie de página 3"/>
          <p:cNvSpPr>
            <a:spLocks noGrp="1"/>
          </p:cNvSpPr>
          <p:nvPr>
            <p:ph type="ftr" sz="quarter" idx="11"/>
          </p:nvPr>
        </p:nvSpPr>
        <p:spPr/>
        <p:txBody>
          <a:bodyPr/>
          <a:lstStyle/>
          <a:p>
            <a:endParaRPr lang="it-IT" dirty="0"/>
          </a:p>
        </p:txBody>
      </p:sp>
      <p:sp>
        <p:nvSpPr>
          <p:cNvPr id="5" name="Marcador de número de diapositiva 4"/>
          <p:cNvSpPr>
            <a:spLocks noGrp="1"/>
          </p:cNvSpPr>
          <p:nvPr>
            <p:ph type="sldNum" sz="quarter" idx="12"/>
          </p:nvPr>
        </p:nvSpPr>
        <p:spPr/>
        <p:txBody>
          <a:bodyPr/>
          <a:lstStyle/>
          <a:p>
            <a:endParaRPr lang="it-IT" dirty="0"/>
          </a:p>
        </p:txBody>
      </p:sp>
    </p:spTree>
    <p:extLst>
      <p:ext uri="{BB962C8B-B14F-4D97-AF65-F5344CB8AC3E}">
        <p14:creationId xmlns:p14="http://schemas.microsoft.com/office/powerpoint/2010/main" val="3085314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mprarcigarrilloelectronico.info/wp-content/uploads/2014/10/barcelona_skyline.jpg"/>
          <p:cNvPicPr>
            <a:picLocks noChangeAspect="1" noChangeArrowheads="1"/>
          </p:cNvPicPr>
          <p:nvPr/>
        </p:nvPicPr>
        <p:blipFill rotWithShape="1">
          <a:blip r:embed="rId3">
            <a:extLst>
              <a:ext uri="{28A0092B-C50C-407E-A947-70E740481C1C}">
                <a14:useLocalDpi xmlns:a14="http://schemas.microsoft.com/office/drawing/2010/main" val="0"/>
              </a:ext>
            </a:extLst>
          </a:blip>
          <a:srcRect r="379" b="7416"/>
          <a:stretch/>
        </p:blipFill>
        <p:spPr bwMode="auto">
          <a:xfrm>
            <a:off x="1524000" y="4221088"/>
            <a:ext cx="9144000" cy="21386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5164140" y="0"/>
            <a:ext cx="7008779" cy="706090"/>
          </a:xfrm>
        </p:spPr>
        <p:txBody>
          <a:bodyPr>
            <a:normAutofit/>
          </a:bodyPr>
          <a:lstStyle/>
          <a:p>
            <a:pPr algn="r"/>
            <a:r>
              <a:rPr lang="it-IT" sz="3600" dirty="0" err="1"/>
              <a:t>Perchè</a:t>
            </a:r>
            <a:r>
              <a:rPr lang="it-IT" sz="3600" dirty="0"/>
              <a:t> Barcelona?</a:t>
            </a:r>
            <a:endParaRPr lang="en-US" sz="3600" dirty="0"/>
          </a:p>
        </p:txBody>
      </p:sp>
      <p:sp>
        <p:nvSpPr>
          <p:cNvPr id="6" name="Content Placeholder 5"/>
          <p:cNvSpPr>
            <a:spLocks noGrp="1"/>
          </p:cNvSpPr>
          <p:nvPr>
            <p:ph idx="1"/>
          </p:nvPr>
        </p:nvSpPr>
        <p:spPr>
          <a:xfrm>
            <a:off x="609600" y="1340768"/>
            <a:ext cx="10972800" cy="4525963"/>
          </a:xfrm>
        </p:spPr>
        <p:txBody>
          <a:bodyPr/>
          <a:lstStyle/>
          <a:p>
            <a:pPr marL="0" indent="0" algn="ctr">
              <a:buNone/>
            </a:pPr>
            <a:r>
              <a:rPr lang="it-IT" dirty="0"/>
              <a:t>Barcelona, verso una città energeticamente autosufficiente</a:t>
            </a:r>
            <a:br>
              <a:rPr lang="it-IT" dirty="0"/>
            </a:br>
            <a:endParaRPr lang="it-IT" sz="2400" dirty="0"/>
          </a:p>
          <a:p>
            <a:pPr marL="0" indent="0" algn="ctr">
              <a:buNone/>
            </a:pPr>
            <a:r>
              <a:rPr lang="it-IT" sz="2400" dirty="0"/>
              <a:t>Elevata consapevolezza sociale e ambientale, promozione del risparmio e efficienza energetica; introdurre lezioni imparate sulle energie rinnovabili, promuoverle, sviluppare servizi energetici di alta qualità per tutti i cittadini</a:t>
            </a:r>
          </a:p>
          <a:p>
            <a:pPr marL="0" indent="0" algn="ctr">
              <a:buNone/>
            </a:pPr>
            <a:r>
              <a:rPr lang="it-IT" dirty="0">
                <a:solidFill>
                  <a:schemeClr val="tx2"/>
                </a:solidFill>
              </a:rPr>
              <a:t>ALTA VISIBILITA’ PER LA TECNOLOGIA</a:t>
            </a:r>
          </a:p>
          <a:p>
            <a:endParaRPr lang="en-US" dirty="0"/>
          </a:p>
        </p:txBody>
      </p:sp>
      <p:sp>
        <p:nvSpPr>
          <p:cNvPr id="8" name="Slide Number Placeholder 7"/>
          <p:cNvSpPr>
            <a:spLocks noGrp="1"/>
          </p:cNvSpPr>
          <p:nvPr>
            <p:ph type="sldNum" sz="quarter" idx="12"/>
          </p:nvPr>
        </p:nvSpPr>
        <p:spPr/>
        <p:txBody>
          <a:bodyPr/>
          <a:lstStyle/>
          <a:p>
            <a:endParaRPr lang="it-IT" dirty="0"/>
          </a:p>
        </p:txBody>
      </p:sp>
      <p:sp>
        <p:nvSpPr>
          <p:cNvPr id="2" name="Footer Placeholder 1"/>
          <p:cNvSpPr>
            <a:spLocks noGrp="1"/>
          </p:cNvSpPr>
          <p:nvPr>
            <p:ph type="ftr" sz="quarter" idx="11"/>
          </p:nvPr>
        </p:nvSpPr>
        <p:spPr/>
        <p:txBody>
          <a:bodyPr/>
          <a:lstStyle/>
          <a:p>
            <a:endParaRPr lang="it-IT" dirty="0"/>
          </a:p>
        </p:txBody>
      </p:sp>
    </p:spTree>
    <p:extLst>
      <p:ext uri="{BB962C8B-B14F-4D97-AF65-F5344CB8AC3E}">
        <p14:creationId xmlns:p14="http://schemas.microsoft.com/office/powerpoint/2010/main" val="1739335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11891" y="20207"/>
            <a:ext cx="7008779" cy="706090"/>
          </a:xfrm>
        </p:spPr>
        <p:txBody>
          <a:bodyPr>
            <a:normAutofit fontScale="90000"/>
          </a:bodyPr>
          <a:lstStyle/>
          <a:p>
            <a:pPr algn="r"/>
            <a:r>
              <a:rPr lang="en-US" dirty="0"/>
              <a:t>Demo site - Barcelona</a:t>
            </a:r>
          </a:p>
        </p:txBody>
      </p:sp>
      <p:sp>
        <p:nvSpPr>
          <p:cNvPr id="2" name="Footer Placeholder 1"/>
          <p:cNvSpPr>
            <a:spLocks noGrp="1"/>
          </p:cNvSpPr>
          <p:nvPr>
            <p:ph type="ftr" sz="quarter" idx="11"/>
          </p:nvPr>
        </p:nvSpPr>
        <p:spPr/>
        <p:txBody>
          <a:bodyPr/>
          <a:lstStyle/>
          <a:p>
            <a:endParaRPr lang="it-IT" dirty="0"/>
          </a:p>
        </p:txBody>
      </p:sp>
      <p:sp>
        <p:nvSpPr>
          <p:cNvPr id="3" name="Slide Number Placeholder 2"/>
          <p:cNvSpPr>
            <a:spLocks noGrp="1"/>
          </p:cNvSpPr>
          <p:nvPr>
            <p:ph type="sldNum" sz="quarter" idx="12"/>
          </p:nvPr>
        </p:nvSpPr>
        <p:spPr/>
        <p:txBody>
          <a:bodyPr/>
          <a:lstStyle/>
          <a:p>
            <a:endParaRPr lang="it-IT" dirty="0"/>
          </a:p>
        </p:txBody>
      </p:sp>
      <p:pic>
        <p:nvPicPr>
          <p:cNvPr id="8" name="Picture 11"/>
          <p:cNvPicPr>
            <a:picLocks noGrp="1" noChangeAspect="1"/>
          </p:cNvPicPr>
          <p:nvPr>
            <p:ph idx="1"/>
          </p:nvPr>
        </p:nvPicPr>
        <p:blipFill>
          <a:blip r:embed="rId3"/>
          <a:stretch>
            <a:fillRect/>
          </a:stretch>
        </p:blipFill>
        <p:spPr>
          <a:xfrm>
            <a:off x="1775521" y="1484785"/>
            <a:ext cx="8600767" cy="4221543"/>
          </a:xfrm>
          <a:prstGeom prst="rect">
            <a:avLst/>
          </a:prstGeom>
        </p:spPr>
      </p:pic>
      <p:pic>
        <p:nvPicPr>
          <p:cNvPr id="9"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 r="24905"/>
          <a:stretch/>
        </p:blipFill>
        <p:spPr>
          <a:xfrm>
            <a:off x="3215680" y="3649361"/>
            <a:ext cx="2664296" cy="2018466"/>
          </a:xfrm>
          <a:prstGeom prst="rect">
            <a:avLst/>
          </a:prstGeom>
        </p:spPr>
      </p:pic>
      <p:grpSp>
        <p:nvGrpSpPr>
          <p:cNvPr id="13" name="Grupo 12"/>
          <p:cNvGrpSpPr/>
          <p:nvPr/>
        </p:nvGrpSpPr>
        <p:grpSpPr>
          <a:xfrm>
            <a:off x="1703513" y="4365104"/>
            <a:ext cx="2299087" cy="792088"/>
            <a:chOff x="238541" y="5877272"/>
            <a:chExt cx="2299087" cy="792088"/>
          </a:xfrm>
        </p:grpSpPr>
        <p:sp>
          <p:nvSpPr>
            <p:cNvPr id="11" name="Rectángulo 10"/>
            <p:cNvSpPr/>
            <p:nvPr/>
          </p:nvSpPr>
          <p:spPr>
            <a:xfrm>
              <a:off x="238541" y="5877272"/>
              <a:ext cx="2299087" cy="792088"/>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2" name="CuadroTexto 11"/>
            <p:cNvSpPr txBox="1"/>
            <p:nvPr/>
          </p:nvSpPr>
          <p:spPr>
            <a:xfrm>
              <a:off x="457200" y="6093296"/>
              <a:ext cx="1882552" cy="369332"/>
            </a:xfrm>
            <a:prstGeom prst="rect">
              <a:avLst/>
            </a:prstGeom>
            <a:noFill/>
          </p:spPr>
          <p:txBody>
            <a:bodyPr wrap="square" rtlCol="0">
              <a:spAutoFit/>
            </a:bodyPr>
            <a:lstStyle/>
            <a:p>
              <a:pPr algn="ctr"/>
              <a:r>
                <a:rPr lang="es-ES" b="1" dirty="0">
                  <a:solidFill>
                    <a:schemeClr val="bg1"/>
                  </a:solidFill>
                </a:rPr>
                <a:t>DAYTIME PV</a:t>
              </a:r>
            </a:p>
          </p:txBody>
        </p:sp>
      </p:grpSp>
      <p:grpSp>
        <p:nvGrpSpPr>
          <p:cNvPr id="17" name="Grupo 16"/>
          <p:cNvGrpSpPr/>
          <p:nvPr/>
        </p:nvGrpSpPr>
        <p:grpSpPr>
          <a:xfrm>
            <a:off x="8141486" y="2119463"/>
            <a:ext cx="2299087" cy="792088"/>
            <a:chOff x="238541" y="5877272"/>
            <a:chExt cx="2299087" cy="792088"/>
          </a:xfrm>
        </p:grpSpPr>
        <p:sp>
          <p:nvSpPr>
            <p:cNvPr id="18" name="Rectángulo 17"/>
            <p:cNvSpPr/>
            <p:nvPr/>
          </p:nvSpPr>
          <p:spPr>
            <a:xfrm>
              <a:off x="238541" y="5877272"/>
              <a:ext cx="2299087" cy="792088"/>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9" name="CuadroTexto 18"/>
            <p:cNvSpPr txBox="1"/>
            <p:nvPr/>
          </p:nvSpPr>
          <p:spPr>
            <a:xfrm>
              <a:off x="422284" y="5950150"/>
              <a:ext cx="1882552" cy="646331"/>
            </a:xfrm>
            <a:prstGeom prst="rect">
              <a:avLst/>
            </a:prstGeom>
            <a:noFill/>
          </p:spPr>
          <p:txBody>
            <a:bodyPr wrap="square" rtlCol="0">
              <a:spAutoFit/>
            </a:bodyPr>
            <a:lstStyle/>
            <a:p>
              <a:pPr algn="ctr"/>
              <a:r>
                <a:rPr lang="es-ES" b="1" dirty="0">
                  <a:solidFill>
                    <a:schemeClr val="bg1"/>
                  </a:solidFill>
                </a:rPr>
                <a:t>DEMO SITE UNDER THE PARK</a:t>
              </a:r>
            </a:p>
          </p:txBody>
        </p:sp>
      </p:grpSp>
      <p:pic>
        <p:nvPicPr>
          <p:cNvPr id="2050" name="Picture 2" descr="http://smartcity.bcn.cat/sfiles/img/contents/proj03XL-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14" r="14560"/>
          <a:stretch/>
        </p:blipFill>
        <p:spPr bwMode="auto">
          <a:xfrm>
            <a:off x="5910942" y="3649361"/>
            <a:ext cx="2705339" cy="203235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o 13"/>
          <p:cNvGrpSpPr/>
          <p:nvPr/>
        </p:nvGrpSpPr>
        <p:grpSpPr>
          <a:xfrm>
            <a:off x="8077201" y="4299483"/>
            <a:ext cx="2299087" cy="923330"/>
            <a:chOff x="248932" y="5894975"/>
            <a:chExt cx="2299087" cy="923330"/>
          </a:xfrm>
        </p:grpSpPr>
        <p:sp>
          <p:nvSpPr>
            <p:cNvPr id="15" name="Rectángulo 14"/>
            <p:cNvSpPr/>
            <p:nvPr/>
          </p:nvSpPr>
          <p:spPr>
            <a:xfrm>
              <a:off x="248932" y="5933809"/>
              <a:ext cx="2299087" cy="792088"/>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6" name="CuadroTexto 15"/>
            <p:cNvSpPr txBox="1"/>
            <p:nvPr/>
          </p:nvSpPr>
          <p:spPr>
            <a:xfrm>
              <a:off x="457199" y="5894975"/>
              <a:ext cx="1882552" cy="923330"/>
            </a:xfrm>
            <a:prstGeom prst="rect">
              <a:avLst/>
            </a:prstGeom>
            <a:noFill/>
          </p:spPr>
          <p:txBody>
            <a:bodyPr wrap="square" rtlCol="0">
              <a:spAutoFit/>
            </a:bodyPr>
            <a:lstStyle/>
            <a:p>
              <a:pPr algn="ctr"/>
              <a:r>
                <a:rPr lang="es-ES" b="1" dirty="0">
                  <a:solidFill>
                    <a:schemeClr val="bg1"/>
                  </a:solidFill>
                </a:rPr>
                <a:t>RECHARGE ELECTRICAL VEHICLES</a:t>
              </a:r>
            </a:p>
          </p:txBody>
        </p:sp>
      </p:grpSp>
      <p:sp>
        <p:nvSpPr>
          <p:cNvPr id="27" name="Ovale 26"/>
          <p:cNvSpPr/>
          <p:nvPr/>
        </p:nvSpPr>
        <p:spPr>
          <a:xfrm>
            <a:off x="1559497" y="980728"/>
            <a:ext cx="2412000" cy="241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2000" b="1" dirty="0">
                <a:solidFill>
                  <a:schemeClr val="tx1">
                    <a:lumMod val="75000"/>
                    <a:lumOff val="25000"/>
                  </a:schemeClr>
                </a:solidFill>
              </a:rPr>
              <a:t>AMBIENTE TECNICO MUNICIPALITA’</a:t>
            </a:r>
            <a:endParaRPr lang="it-IT" sz="1400" b="1" dirty="0">
              <a:solidFill>
                <a:schemeClr val="tx1">
                  <a:lumMod val="75000"/>
                  <a:lumOff val="25000"/>
                </a:schemeClr>
              </a:solidFill>
            </a:endParaRPr>
          </a:p>
        </p:txBody>
      </p:sp>
      <p:sp>
        <p:nvSpPr>
          <p:cNvPr id="28" name="Ovale 27"/>
          <p:cNvSpPr/>
          <p:nvPr/>
        </p:nvSpPr>
        <p:spPr>
          <a:xfrm>
            <a:off x="8228738" y="1192228"/>
            <a:ext cx="2412000" cy="241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2000" b="1" dirty="0">
                <a:solidFill>
                  <a:schemeClr val="tx1">
                    <a:lumMod val="75000"/>
                    <a:lumOff val="25000"/>
                  </a:schemeClr>
                </a:solidFill>
              </a:rPr>
              <a:t>SITO DEMO SOTTO IL PARCO</a:t>
            </a:r>
          </a:p>
        </p:txBody>
      </p:sp>
      <p:sp>
        <p:nvSpPr>
          <p:cNvPr id="29" name="Ovale 28"/>
          <p:cNvSpPr/>
          <p:nvPr/>
        </p:nvSpPr>
        <p:spPr>
          <a:xfrm>
            <a:off x="1631031" y="3572887"/>
            <a:ext cx="2412000" cy="241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2000" b="1" dirty="0">
                <a:solidFill>
                  <a:schemeClr val="tx1">
                    <a:lumMod val="75000"/>
                    <a:lumOff val="25000"/>
                  </a:schemeClr>
                </a:solidFill>
              </a:rPr>
              <a:t>SISTEMA PV DIURNO</a:t>
            </a:r>
          </a:p>
        </p:txBody>
      </p:sp>
      <p:sp>
        <p:nvSpPr>
          <p:cNvPr id="30" name="Ovale 29"/>
          <p:cNvSpPr/>
          <p:nvPr/>
        </p:nvSpPr>
        <p:spPr>
          <a:xfrm>
            <a:off x="8184568" y="3604228"/>
            <a:ext cx="2412000" cy="241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2000" b="1" dirty="0">
                <a:solidFill>
                  <a:schemeClr val="tx1">
                    <a:lumMod val="75000"/>
                    <a:lumOff val="25000"/>
                  </a:schemeClr>
                </a:solidFill>
              </a:rPr>
              <a:t>RICARICA DI VEICOLI ELETTRICI</a:t>
            </a:r>
          </a:p>
        </p:txBody>
      </p:sp>
      <p:sp>
        <p:nvSpPr>
          <p:cNvPr id="31" name="Ovale 30"/>
          <p:cNvSpPr/>
          <p:nvPr/>
        </p:nvSpPr>
        <p:spPr>
          <a:xfrm>
            <a:off x="4939138" y="2515506"/>
            <a:ext cx="1871601" cy="188873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2000" b="1" dirty="0">
                <a:solidFill>
                  <a:schemeClr val="tx1">
                    <a:lumMod val="75000"/>
                    <a:lumOff val="25000"/>
                  </a:schemeClr>
                </a:solidFill>
              </a:rPr>
              <a:t>SISTEMA EDEN</a:t>
            </a:r>
          </a:p>
        </p:txBody>
      </p:sp>
    </p:spTree>
    <p:extLst>
      <p:ext uri="{BB962C8B-B14F-4D97-AF65-F5344CB8AC3E}">
        <p14:creationId xmlns:p14="http://schemas.microsoft.com/office/powerpoint/2010/main" val="3085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439816" y="-22162"/>
            <a:ext cx="7752184" cy="706090"/>
          </a:xfrm>
        </p:spPr>
        <p:txBody>
          <a:bodyPr>
            <a:normAutofit fontScale="90000"/>
          </a:bodyPr>
          <a:lstStyle/>
          <a:p>
            <a:r>
              <a:rPr lang="it-IT" dirty="0"/>
              <a:t>DEMO INSTALLATO A BARCELLONA</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836712"/>
            <a:ext cx="7920880" cy="5430753"/>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040" y="980728"/>
            <a:ext cx="5231904" cy="2942946"/>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2641222"/>
            <a:ext cx="4559829" cy="2564904"/>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984" y="4067690"/>
            <a:ext cx="4573621" cy="2858513"/>
          </a:xfrm>
          <a:prstGeom prst="rect">
            <a:avLst/>
          </a:prstGeom>
        </p:spPr>
      </p:pic>
    </p:spTree>
    <p:extLst>
      <p:ext uri="{BB962C8B-B14F-4D97-AF65-F5344CB8AC3E}">
        <p14:creationId xmlns:p14="http://schemas.microsoft.com/office/powerpoint/2010/main" val="91195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ttore 2 8"/>
          <p:cNvCxnSpPr/>
          <p:nvPr/>
        </p:nvCxnSpPr>
        <p:spPr>
          <a:xfrm flipV="1">
            <a:off x="2014528" y="1592796"/>
            <a:ext cx="8100900" cy="3834426"/>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6350566" y="86123"/>
            <a:ext cx="5722328" cy="540248"/>
          </a:xfrm>
          <a:prstGeom prst="rect">
            <a:avLst/>
          </a:prstGeom>
        </p:spPr>
        <p:txBody>
          <a:bodyPr vert="horz" lIns="68580" tIns="34290" rIns="68580" bIns="34290" rtlCol="0" anchor="ctr">
            <a:normAutofit fontScale="90000" lnSpcReduction="20000"/>
          </a:bodyPr>
          <a:lstStyle/>
          <a:p>
            <a:pPr algn="r">
              <a:lnSpc>
                <a:spcPct val="90000"/>
              </a:lnSpc>
              <a:spcBef>
                <a:spcPct val="0"/>
              </a:spcBef>
            </a:pPr>
            <a:r>
              <a:rPr lang="it-IT" sz="2700" i="1" dirty="0">
                <a:effectLst>
                  <a:outerShdw blurRad="38100" dist="38100" dir="2700000" algn="tl">
                    <a:srgbClr val="000000">
                      <a:alpha val="43137"/>
                    </a:srgbClr>
                  </a:outerShdw>
                </a:effectLst>
                <a:latin typeface="Trebuchet MS" pitchFamily="34" charset="0"/>
                <a:ea typeface="+mj-ea"/>
                <a:cs typeface="+mj-cs"/>
              </a:rPr>
              <a:t>Componenti per accumulo di idrogeno</a:t>
            </a:r>
          </a:p>
          <a:p>
            <a:pPr algn="r">
              <a:lnSpc>
                <a:spcPct val="90000"/>
              </a:lnSpc>
              <a:spcBef>
                <a:spcPct val="0"/>
              </a:spcBef>
            </a:pPr>
            <a:r>
              <a:rPr lang="it-IT" sz="2175" i="1" dirty="0">
                <a:effectLst>
                  <a:outerShdw blurRad="38100" dist="38100" dir="2700000" algn="tl">
                    <a:srgbClr val="000000">
                      <a:alpha val="43137"/>
                    </a:srgbClr>
                  </a:outerShdw>
                </a:effectLst>
                <a:latin typeface="Trebuchet MS" pitchFamily="34" charset="0"/>
                <a:ea typeface="+mj-ea"/>
                <a:cs typeface="+mj-cs"/>
              </a:rPr>
              <a:t>more </a:t>
            </a:r>
            <a:r>
              <a:rPr lang="it-IT" sz="2175" i="1" dirty="0" err="1">
                <a:effectLst>
                  <a:outerShdw blurRad="38100" dist="38100" dir="2700000" algn="tl">
                    <a:srgbClr val="000000">
                      <a:alpha val="43137"/>
                    </a:srgbClr>
                  </a:outerShdw>
                </a:effectLst>
                <a:latin typeface="Trebuchet MS" pitchFamily="34" charset="0"/>
                <a:ea typeface="+mj-ea"/>
                <a:cs typeface="+mj-cs"/>
              </a:rPr>
              <a:t>at</a:t>
            </a:r>
            <a:r>
              <a:rPr lang="it-IT" sz="2175" i="1" dirty="0">
                <a:effectLst>
                  <a:outerShdw blurRad="38100" dist="38100" dir="2700000" algn="tl">
                    <a:srgbClr val="000000">
                      <a:alpha val="43137"/>
                    </a:srgbClr>
                  </a:outerShdw>
                </a:effectLst>
                <a:latin typeface="Trebuchet MS" pitchFamily="34" charset="0"/>
                <a:ea typeface="+mj-ea"/>
                <a:cs typeface="+mj-cs"/>
              </a:rPr>
              <a:t> </a:t>
            </a:r>
            <a:r>
              <a:rPr lang="it-IT" sz="2175" i="1" dirty="0">
                <a:solidFill>
                  <a:schemeClr val="accent1">
                    <a:lumMod val="75000"/>
                  </a:schemeClr>
                </a:solidFill>
                <a:effectLst>
                  <a:outerShdw blurRad="38100" dist="38100" dir="2700000" algn="tl">
                    <a:srgbClr val="000000">
                      <a:alpha val="43137"/>
                    </a:srgbClr>
                  </a:outerShdw>
                </a:effectLst>
                <a:latin typeface="Trebuchet MS" pitchFamily="34" charset="0"/>
                <a:ea typeface="+mj-ea"/>
                <a:cs typeface="+mj-cs"/>
              </a:rPr>
              <a:t>www.h2eden.eu  </a:t>
            </a:r>
            <a:endParaRPr lang="en-GB" sz="2700" i="1" dirty="0">
              <a:solidFill>
                <a:schemeClr val="accent1">
                  <a:lumMod val="75000"/>
                </a:schemeClr>
              </a:solidFill>
              <a:effectLst>
                <a:outerShdw blurRad="38100" dist="38100" dir="2700000" algn="tl">
                  <a:srgbClr val="000000">
                    <a:alpha val="43137"/>
                  </a:srgbClr>
                </a:outerShdw>
              </a:effectLst>
              <a:latin typeface="Trebuchet MS" pitchFamily="34" charset="0"/>
              <a:ea typeface="+mj-ea"/>
              <a:cs typeface="+mj-cs"/>
            </a:endParaRPr>
          </a:p>
        </p:txBody>
      </p:sp>
      <p:sp>
        <p:nvSpPr>
          <p:cNvPr id="10" name="Rettangolo 9"/>
          <p:cNvSpPr/>
          <p:nvPr/>
        </p:nvSpPr>
        <p:spPr>
          <a:xfrm>
            <a:off x="9134742" y="2654624"/>
            <a:ext cx="3057258" cy="1323439"/>
          </a:xfrm>
          <a:prstGeom prst="rect">
            <a:avLst/>
          </a:prstGeom>
        </p:spPr>
        <p:txBody>
          <a:bodyPr wrap="square">
            <a:spAutoFit/>
          </a:bodyPr>
          <a:lstStyle/>
          <a:p>
            <a:r>
              <a:rPr lang="it-IT" sz="1600" i="1" dirty="0">
                <a:effectLst>
                  <a:outerShdw blurRad="38100" dist="38100" dir="2700000" algn="tl">
                    <a:srgbClr val="000000">
                      <a:alpha val="43137"/>
                    </a:srgbClr>
                  </a:outerShdw>
                </a:effectLst>
              </a:rPr>
              <a:t>MATERIALE DI ACCUMULO IN IDRURO DI MAGNESIO</a:t>
            </a:r>
          </a:p>
          <a:p>
            <a:r>
              <a:rPr lang="it-IT" sz="1600" dirty="0"/>
              <a:t>MATERIALE COMPLETAMENTE CARATTERIZZATO E DIMOSTRATO SU SCALA REALE</a:t>
            </a:r>
          </a:p>
        </p:txBody>
      </p:sp>
      <p:sp>
        <p:nvSpPr>
          <p:cNvPr id="11" name="Rettangolo 10"/>
          <p:cNvSpPr/>
          <p:nvPr/>
        </p:nvSpPr>
        <p:spPr>
          <a:xfrm>
            <a:off x="283803" y="2029029"/>
            <a:ext cx="3620920" cy="1477328"/>
          </a:xfrm>
          <a:prstGeom prst="rect">
            <a:avLst/>
          </a:prstGeom>
        </p:spPr>
        <p:txBody>
          <a:bodyPr wrap="square">
            <a:spAutoFit/>
          </a:bodyPr>
          <a:lstStyle/>
          <a:p>
            <a:pPr algn="r"/>
            <a:r>
              <a:rPr lang="it-IT" i="1" dirty="0">
                <a:effectLst>
                  <a:outerShdw blurRad="38100" dist="38100" dir="2700000" algn="tl">
                    <a:srgbClr val="000000">
                      <a:alpha val="43137"/>
                    </a:srgbClr>
                  </a:outerShdw>
                </a:effectLst>
              </a:rPr>
              <a:t>DESIGN DI UN SISTEMA DI ACCUMULO</a:t>
            </a:r>
          </a:p>
          <a:p>
            <a:pPr algn="r"/>
            <a:r>
              <a:rPr lang="it-IT" dirty="0"/>
              <a:t>HA DIMOSTRATO UNA CICLABILITA’ E COMPORTAMENTO STABILE PER DIVERSI MESI DI FUNZIONAMENTO</a:t>
            </a:r>
          </a:p>
        </p:txBody>
      </p:sp>
      <p:sp>
        <p:nvSpPr>
          <p:cNvPr id="14" name="Rettangolo 13"/>
          <p:cNvSpPr/>
          <p:nvPr/>
        </p:nvSpPr>
        <p:spPr>
          <a:xfrm>
            <a:off x="5041279" y="5103409"/>
            <a:ext cx="4439097" cy="1200329"/>
          </a:xfrm>
          <a:prstGeom prst="rect">
            <a:avLst/>
          </a:prstGeom>
        </p:spPr>
        <p:txBody>
          <a:bodyPr wrap="square">
            <a:spAutoFit/>
          </a:bodyPr>
          <a:lstStyle/>
          <a:p>
            <a:r>
              <a:rPr lang="it-IT" i="1" dirty="0">
                <a:effectLst>
                  <a:outerShdw blurRad="38100" dist="38100" dir="2700000" algn="tl">
                    <a:srgbClr val="000000">
                      <a:alpha val="43137"/>
                    </a:srgbClr>
                  </a:outerShdw>
                </a:effectLst>
              </a:rPr>
              <a:t>PROTOTIPO DEL SISTEMA COMPLETO</a:t>
            </a:r>
          </a:p>
          <a:p>
            <a:r>
              <a:rPr lang="it-IT" dirty="0"/>
              <a:t>SVILUPPO, INTEGRAZIONE E SPERIMENTAZIONE DEL SITEMA P2P COMPLETO. EFFICIENZA COMPLESSIVA 25%</a:t>
            </a:r>
          </a:p>
        </p:txBody>
      </p:sp>
      <p:sp>
        <p:nvSpPr>
          <p:cNvPr id="15" name="Ovale 14"/>
          <p:cNvSpPr/>
          <p:nvPr/>
        </p:nvSpPr>
        <p:spPr>
          <a:xfrm>
            <a:off x="3501191" y="4435433"/>
            <a:ext cx="400892" cy="378042"/>
          </a:xfrm>
          <a:prstGeom prst="ellipse">
            <a:avLst/>
          </a:prstGeom>
          <a:solidFill>
            <a:srgbClr val="FFFF99"/>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lumMod val="50000"/>
                  </a:schemeClr>
                </a:solidFill>
              </a:rPr>
              <a:t>3</a:t>
            </a:r>
          </a:p>
        </p:txBody>
      </p:sp>
      <p:sp>
        <p:nvSpPr>
          <p:cNvPr id="16" name="Ovale 15"/>
          <p:cNvSpPr/>
          <p:nvPr/>
        </p:nvSpPr>
        <p:spPr>
          <a:xfrm>
            <a:off x="2590282" y="4853213"/>
            <a:ext cx="400892" cy="378042"/>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lumMod val="50000"/>
                  </a:schemeClr>
                </a:solidFill>
              </a:rPr>
              <a:t>2</a:t>
            </a:r>
          </a:p>
        </p:txBody>
      </p:sp>
      <p:sp>
        <p:nvSpPr>
          <p:cNvPr id="17" name="Ovale 16"/>
          <p:cNvSpPr/>
          <p:nvPr/>
        </p:nvSpPr>
        <p:spPr>
          <a:xfrm>
            <a:off x="1742338" y="5249431"/>
            <a:ext cx="400892" cy="378042"/>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lumMod val="50000"/>
                  </a:schemeClr>
                </a:solidFill>
              </a:rPr>
              <a:t>1</a:t>
            </a:r>
          </a:p>
        </p:txBody>
      </p:sp>
      <p:sp>
        <p:nvSpPr>
          <p:cNvPr id="18" name="Ovale 17"/>
          <p:cNvSpPr/>
          <p:nvPr/>
        </p:nvSpPr>
        <p:spPr>
          <a:xfrm>
            <a:off x="4401241" y="4021514"/>
            <a:ext cx="400892" cy="378042"/>
          </a:xfrm>
          <a:prstGeom prst="ellipse">
            <a:avLst/>
          </a:prstGeom>
          <a:solidFill>
            <a:srgbClr val="FFFF99"/>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lumMod val="50000"/>
                  </a:schemeClr>
                </a:solidFill>
              </a:rPr>
              <a:t>4</a:t>
            </a:r>
          </a:p>
        </p:txBody>
      </p:sp>
      <p:sp>
        <p:nvSpPr>
          <p:cNvPr id="19" name="Ovale 18"/>
          <p:cNvSpPr/>
          <p:nvPr/>
        </p:nvSpPr>
        <p:spPr>
          <a:xfrm>
            <a:off x="5338777" y="3572089"/>
            <a:ext cx="400892" cy="378042"/>
          </a:xfrm>
          <a:prstGeom prst="ellipse">
            <a:avLst/>
          </a:prstGeom>
          <a:solidFill>
            <a:srgbClr val="FFFF99"/>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lumMod val="50000"/>
                  </a:schemeClr>
                </a:solidFill>
              </a:rPr>
              <a:t>5</a:t>
            </a:r>
          </a:p>
        </p:txBody>
      </p:sp>
      <p:sp>
        <p:nvSpPr>
          <p:cNvPr id="20" name="Ovale 19"/>
          <p:cNvSpPr/>
          <p:nvPr/>
        </p:nvSpPr>
        <p:spPr>
          <a:xfrm>
            <a:off x="6312907" y="3098597"/>
            <a:ext cx="400892" cy="378042"/>
          </a:xfrm>
          <a:prstGeom prst="ellipse">
            <a:avLst/>
          </a:prstGeom>
          <a:solidFill>
            <a:srgbClr val="FFFF99"/>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lumMod val="50000"/>
                  </a:schemeClr>
                </a:solidFill>
              </a:rPr>
              <a:t>6</a:t>
            </a:r>
          </a:p>
        </p:txBody>
      </p:sp>
      <p:sp>
        <p:nvSpPr>
          <p:cNvPr id="21" name="Ovale 20"/>
          <p:cNvSpPr/>
          <p:nvPr/>
        </p:nvSpPr>
        <p:spPr>
          <a:xfrm>
            <a:off x="7285201" y="2656589"/>
            <a:ext cx="400892" cy="378042"/>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lumMod val="50000"/>
                  </a:schemeClr>
                </a:solidFill>
              </a:rPr>
              <a:t>7</a:t>
            </a:r>
          </a:p>
        </p:txBody>
      </p:sp>
      <p:sp>
        <p:nvSpPr>
          <p:cNvPr id="22" name="Ovale 21"/>
          <p:cNvSpPr/>
          <p:nvPr/>
        </p:nvSpPr>
        <p:spPr>
          <a:xfrm>
            <a:off x="8256240" y="2196019"/>
            <a:ext cx="400892" cy="378042"/>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lumMod val="50000"/>
                  </a:schemeClr>
                </a:solidFill>
              </a:rPr>
              <a:t>8</a:t>
            </a:r>
          </a:p>
        </p:txBody>
      </p:sp>
      <p:sp>
        <p:nvSpPr>
          <p:cNvPr id="23" name="Ovale 22"/>
          <p:cNvSpPr/>
          <p:nvPr/>
        </p:nvSpPr>
        <p:spPr>
          <a:xfrm>
            <a:off x="9234793" y="1749013"/>
            <a:ext cx="400892" cy="378042"/>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lumMod val="50000"/>
                  </a:schemeClr>
                </a:solidFill>
              </a:rPr>
              <a:t>9</a:t>
            </a:r>
          </a:p>
        </p:txBody>
      </p:sp>
      <p:sp>
        <p:nvSpPr>
          <p:cNvPr id="24" name="Rettangolo 23"/>
          <p:cNvSpPr/>
          <p:nvPr/>
        </p:nvSpPr>
        <p:spPr>
          <a:xfrm>
            <a:off x="171065" y="1021742"/>
            <a:ext cx="1707368" cy="574394"/>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bg1">
                    <a:lumMod val="50000"/>
                  </a:schemeClr>
                </a:solidFill>
              </a:rPr>
              <a:t>TRL SCALE</a:t>
            </a:r>
          </a:p>
        </p:txBody>
      </p:sp>
      <p:pic>
        <p:nvPicPr>
          <p:cNvPr id="2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142" y="2743994"/>
            <a:ext cx="1286600" cy="11188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0236" b="20450"/>
          <a:stretch>
            <a:fillRect/>
          </a:stretch>
        </p:blipFill>
        <p:spPr bwMode="auto">
          <a:xfrm>
            <a:off x="3880337" y="2117076"/>
            <a:ext cx="1237017" cy="1461405"/>
          </a:xfrm>
          <a:prstGeom prst="rect">
            <a:avLst/>
          </a:prstGeom>
          <a:noFill/>
          <a:ln>
            <a:noFill/>
          </a:ln>
          <a:effectLst/>
          <a:extLst>
            <a:ext uri="{909E8E84-426E-40DD-AFC4-6F175D3DCCD1}">
              <a14:hiddenFill xmlns:a14="http://schemas.microsoft.com/office/drawing/2010/main">
                <a:blipFill dpi="0" rotWithShape="0">
                  <a:blip/>
                  <a:srcRect l="10236" b="20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 name="Immagin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8017" y="5102010"/>
            <a:ext cx="1208874" cy="1153993"/>
          </a:xfrm>
          <a:prstGeom prst="rect">
            <a:avLst/>
          </a:prstGeom>
        </p:spPr>
      </p:pic>
      <p:sp>
        <p:nvSpPr>
          <p:cNvPr id="32" name="Rettangolo 31"/>
          <p:cNvSpPr/>
          <p:nvPr/>
        </p:nvSpPr>
        <p:spPr>
          <a:xfrm>
            <a:off x="546821" y="5639891"/>
            <a:ext cx="1066282" cy="322767"/>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lumMod val="50000"/>
                  </a:schemeClr>
                </a:solidFill>
              </a:rPr>
              <a:t>IDEA</a:t>
            </a:r>
          </a:p>
        </p:txBody>
      </p:sp>
      <p:sp>
        <p:nvSpPr>
          <p:cNvPr id="33" name="Rettangolo 32"/>
          <p:cNvSpPr/>
          <p:nvPr/>
        </p:nvSpPr>
        <p:spPr>
          <a:xfrm>
            <a:off x="10183166" y="1096238"/>
            <a:ext cx="1588445" cy="43125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lumMod val="50000"/>
                  </a:schemeClr>
                </a:solidFill>
              </a:rPr>
              <a:t>MERCATO</a:t>
            </a:r>
          </a:p>
        </p:txBody>
      </p:sp>
      <p:graphicFrame>
        <p:nvGraphicFramePr>
          <p:cNvPr id="36" name="Tabella 35"/>
          <p:cNvGraphicFramePr>
            <a:graphicFrameLocks noGrp="1"/>
          </p:cNvGraphicFramePr>
          <p:nvPr>
            <p:extLst/>
          </p:nvPr>
        </p:nvGraphicFramePr>
        <p:xfrm>
          <a:off x="6319656" y="3938411"/>
          <a:ext cx="5451955" cy="853812"/>
        </p:xfrm>
        <a:graphic>
          <a:graphicData uri="http://schemas.openxmlformats.org/drawingml/2006/table">
            <a:tbl>
              <a:tblPr firstRow="1" bandRow="1"/>
              <a:tblGrid>
                <a:gridCol w="846863">
                  <a:extLst>
                    <a:ext uri="{9D8B030D-6E8A-4147-A177-3AD203B41FA5}">
                      <a16:colId xmlns:a16="http://schemas.microsoft.com/office/drawing/2014/main" val="20000"/>
                    </a:ext>
                  </a:extLst>
                </a:gridCol>
                <a:gridCol w="114870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tblGrid>
              <a:tr h="342900">
                <a:tc>
                  <a:txBody>
                    <a:bodyPr/>
                    <a:lstStyle>
                      <a:lvl1pPr marL="0" algn="l" rtl="0" eaLnBrk="1" latinLnBrk="0" hangingPunct="1">
                        <a:defRPr kumimoji="0" b="1" kern="1200">
                          <a:solidFill>
                            <a:schemeClr val="tx1"/>
                          </a:solidFill>
                          <a:latin typeface="Calibri"/>
                          <a:ea typeface=""/>
                          <a:cs typeface=""/>
                        </a:defRPr>
                      </a:lvl1pPr>
                      <a:lvl2pPr marL="457200" algn="l" rtl="0" eaLnBrk="1" latinLnBrk="0" hangingPunct="1">
                        <a:defRPr kumimoji="0" b="1" kern="1200">
                          <a:solidFill>
                            <a:schemeClr val="tx1"/>
                          </a:solidFill>
                          <a:latin typeface="Calibri"/>
                          <a:ea typeface=""/>
                          <a:cs typeface=""/>
                        </a:defRPr>
                      </a:lvl2pPr>
                      <a:lvl3pPr marL="914400" algn="l" rtl="0" eaLnBrk="1" latinLnBrk="0" hangingPunct="1">
                        <a:defRPr kumimoji="0" b="1" kern="1200">
                          <a:solidFill>
                            <a:schemeClr val="tx1"/>
                          </a:solidFill>
                          <a:latin typeface="Calibri"/>
                          <a:ea typeface=""/>
                          <a:cs typeface=""/>
                        </a:defRPr>
                      </a:lvl3pPr>
                      <a:lvl4pPr marL="1371600" algn="l" rtl="0" eaLnBrk="1" latinLnBrk="0" hangingPunct="1">
                        <a:defRPr kumimoji="0" b="1" kern="1200">
                          <a:solidFill>
                            <a:schemeClr val="tx1"/>
                          </a:solidFill>
                          <a:latin typeface="Calibri"/>
                          <a:ea typeface=""/>
                          <a:cs typeface=""/>
                        </a:defRPr>
                      </a:lvl4pPr>
                      <a:lvl5pPr marL="1828800" algn="l" rtl="0" eaLnBrk="1" latinLnBrk="0" hangingPunct="1">
                        <a:defRPr kumimoji="0" b="1" kern="1200">
                          <a:solidFill>
                            <a:schemeClr val="tx1"/>
                          </a:solidFill>
                          <a:latin typeface="Calibri"/>
                          <a:ea typeface=""/>
                          <a:cs typeface=""/>
                        </a:defRPr>
                      </a:lvl5pPr>
                      <a:lvl6pPr marL="2286000" algn="l" rtl="0" eaLnBrk="1" latinLnBrk="0" hangingPunct="1">
                        <a:defRPr kumimoji="0" b="1" kern="1200">
                          <a:solidFill>
                            <a:schemeClr val="tx1"/>
                          </a:solidFill>
                          <a:latin typeface="Calibri"/>
                          <a:ea typeface=""/>
                          <a:cs typeface=""/>
                        </a:defRPr>
                      </a:lvl6pPr>
                      <a:lvl7pPr marL="2743200" algn="l" rtl="0" eaLnBrk="1" latinLnBrk="0" hangingPunct="1">
                        <a:defRPr kumimoji="0" b="1" kern="1200">
                          <a:solidFill>
                            <a:schemeClr val="tx1"/>
                          </a:solidFill>
                          <a:latin typeface="Calibri"/>
                          <a:ea typeface=""/>
                          <a:cs typeface=""/>
                        </a:defRPr>
                      </a:lvl7pPr>
                      <a:lvl8pPr marL="3200400" algn="l" rtl="0" eaLnBrk="1" latinLnBrk="0" hangingPunct="1">
                        <a:defRPr kumimoji="0" b="1" kern="1200">
                          <a:solidFill>
                            <a:schemeClr val="tx1"/>
                          </a:solidFill>
                          <a:latin typeface="Calibri"/>
                          <a:ea typeface=""/>
                          <a:cs typeface=""/>
                        </a:defRPr>
                      </a:lvl8pPr>
                      <a:lvl9pPr marL="3657600" algn="l" rtl="0" eaLnBrk="1" latinLnBrk="0" hangingPunct="1">
                        <a:defRPr kumimoji="0" b="1" kern="1200">
                          <a:solidFill>
                            <a:schemeClr val="tx1"/>
                          </a:solidFill>
                          <a:latin typeface="Calibri"/>
                          <a:ea typeface=""/>
                          <a:cs typeface=""/>
                        </a:defRPr>
                      </a:lvl9pPr>
                    </a:lstStyle>
                    <a:p>
                      <a:pPr algn="ctr"/>
                      <a:endParaRPr lang="it-IT" sz="900" b="1" dirty="0"/>
                    </a:p>
                  </a:txBody>
                  <a:tcPr marL="68580" marR="68580" marT="34290" marB="34290" anchor="ctr">
                    <a:lnL>
                      <a:noFill/>
                    </a:lnL>
                    <a:lnR>
                      <a:noFill/>
                    </a:lnR>
                    <a:lnT w="12700" cmpd="sng">
                      <a:solidFill>
                        <a:srgbClr val="C0504D"/>
                      </a:solidFill>
                    </a:lnT>
                    <a:lnB w="12700" cmpd="sng">
                      <a:solidFill>
                        <a:srgbClr val="C0504D"/>
                      </a:solidFill>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b="1" kern="1200">
                          <a:solidFill>
                            <a:schemeClr val="tx1"/>
                          </a:solidFill>
                          <a:latin typeface="Calibri"/>
                          <a:ea typeface=""/>
                          <a:cs typeface=""/>
                        </a:defRPr>
                      </a:lvl1pPr>
                      <a:lvl2pPr marL="457200" algn="l" rtl="0" eaLnBrk="1" latinLnBrk="0" hangingPunct="1">
                        <a:defRPr kumimoji="0" b="1" kern="1200">
                          <a:solidFill>
                            <a:schemeClr val="tx1"/>
                          </a:solidFill>
                          <a:latin typeface="Calibri"/>
                          <a:ea typeface=""/>
                          <a:cs typeface=""/>
                        </a:defRPr>
                      </a:lvl2pPr>
                      <a:lvl3pPr marL="914400" algn="l" rtl="0" eaLnBrk="1" latinLnBrk="0" hangingPunct="1">
                        <a:defRPr kumimoji="0" b="1" kern="1200">
                          <a:solidFill>
                            <a:schemeClr val="tx1"/>
                          </a:solidFill>
                          <a:latin typeface="Calibri"/>
                          <a:ea typeface=""/>
                          <a:cs typeface=""/>
                        </a:defRPr>
                      </a:lvl3pPr>
                      <a:lvl4pPr marL="1371600" algn="l" rtl="0" eaLnBrk="1" latinLnBrk="0" hangingPunct="1">
                        <a:defRPr kumimoji="0" b="1" kern="1200">
                          <a:solidFill>
                            <a:schemeClr val="tx1"/>
                          </a:solidFill>
                          <a:latin typeface="Calibri"/>
                          <a:ea typeface=""/>
                          <a:cs typeface=""/>
                        </a:defRPr>
                      </a:lvl4pPr>
                      <a:lvl5pPr marL="1828800" algn="l" rtl="0" eaLnBrk="1" latinLnBrk="0" hangingPunct="1">
                        <a:defRPr kumimoji="0" b="1" kern="1200">
                          <a:solidFill>
                            <a:schemeClr val="tx1"/>
                          </a:solidFill>
                          <a:latin typeface="Calibri"/>
                          <a:ea typeface=""/>
                          <a:cs typeface=""/>
                        </a:defRPr>
                      </a:lvl5pPr>
                      <a:lvl6pPr marL="2286000" algn="l" rtl="0" eaLnBrk="1" latinLnBrk="0" hangingPunct="1">
                        <a:defRPr kumimoji="0" b="1" kern="1200">
                          <a:solidFill>
                            <a:schemeClr val="tx1"/>
                          </a:solidFill>
                          <a:latin typeface="Calibri"/>
                          <a:ea typeface=""/>
                          <a:cs typeface=""/>
                        </a:defRPr>
                      </a:lvl6pPr>
                      <a:lvl7pPr marL="2743200" algn="l" rtl="0" eaLnBrk="1" latinLnBrk="0" hangingPunct="1">
                        <a:defRPr kumimoji="0" b="1" kern="1200">
                          <a:solidFill>
                            <a:schemeClr val="tx1"/>
                          </a:solidFill>
                          <a:latin typeface="Calibri"/>
                          <a:ea typeface=""/>
                          <a:cs typeface=""/>
                        </a:defRPr>
                      </a:lvl7pPr>
                      <a:lvl8pPr marL="3200400" algn="l" rtl="0" eaLnBrk="1" latinLnBrk="0" hangingPunct="1">
                        <a:defRPr kumimoji="0" b="1" kern="1200">
                          <a:solidFill>
                            <a:schemeClr val="tx1"/>
                          </a:solidFill>
                          <a:latin typeface="Calibri"/>
                          <a:ea typeface=""/>
                          <a:cs typeface=""/>
                        </a:defRPr>
                      </a:lvl8pPr>
                      <a:lvl9pPr marL="3657600" algn="l" rtl="0" eaLnBrk="1" latinLnBrk="0" hangingPunct="1">
                        <a:defRPr kumimoji="0" b="1" kern="1200">
                          <a:solidFill>
                            <a:schemeClr val="tx1"/>
                          </a:solidFill>
                          <a:latin typeface="Calibri"/>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dirty="0" err="1"/>
                        <a:t>Gravimetric</a:t>
                      </a:r>
                      <a:r>
                        <a:rPr lang="it-IT" sz="900" baseline="0" dirty="0"/>
                        <a:t> </a:t>
                      </a:r>
                      <a:r>
                        <a:rPr lang="it-IT" sz="900" baseline="0" dirty="0" err="1"/>
                        <a:t>capacity</a:t>
                      </a:r>
                      <a:r>
                        <a:rPr lang="it-IT" sz="900" baseline="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aseline="0" dirty="0" err="1"/>
                        <a:t>wt</a:t>
                      </a:r>
                      <a:r>
                        <a:rPr lang="it-IT" sz="900" baseline="0" dirty="0"/>
                        <a:t>.% (</a:t>
                      </a:r>
                      <a:r>
                        <a:rPr lang="it-IT" sz="900" dirty="0"/>
                        <a:t>H</a:t>
                      </a:r>
                      <a:r>
                        <a:rPr lang="it-IT" sz="900" baseline="-25000" dirty="0"/>
                        <a:t>2</a:t>
                      </a:r>
                      <a:r>
                        <a:rPr lang="it-IT" sz="900" dirty="0"/>
                        <a:t>/MH)</a:t>
                      </a:r>
                      <a:endParaRPr lang="it-IT" sz="900" b="1" dirty="0"/>
                    </a:p>
                  </a:txBody>
                  <a:tcPr marL="68580" marR="68580" marT="34290" marB="34290" anchor="ctr">
                    <a:lnL>
                      <a:noFill/>
                    </a:lnL>
                    <a:lnR>
                      <a:noFill/>
                    </a:lnR>
                    <a:lnT w="12700" cmpd="sng">
                      <a:solidFill>
                        <a:srgbClr val="C0504D"/>
                      </a:solidFill>
                    </a:lnT>
                    <a:lnB w="12700" cmpd="sng">
                      <a:solidFill>
                        <a:srgbClr val="C0504D"/>
                      </a:solidFill>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b="1" kern="1200">
                          <a:solidFill>
                            <a:schemeClr val="tx1"/>
                          </a:solidFill>
                          <a:latin typeface="Calibri"/>
                          <a:ea typeface=""/>
                          <a:cs typeface=""/>
                        </a:defRPr>
                      </a:lvl1pPr>
                      <a:lvl2pPr marL="457200" algn="l" rtl="0" eaLnBrk="1" latinLnBrk="0" hangingPunct="1">
                        <a:defRPr kumimoji="0" b="1" kern="1200">
                          <a:solidFill>
                            <a:schemeClr val="tx1"/>
                          </a:solidFill>
                          <a:latin typeface="Calibri"/>
                          <a:ea typeface=""/>
                          <a:cs typeface=""/>
                        </a:defRPr>
                      </a:lvl2pPr>
                      <a:lvl3pPr marL="914400" algn="l" rtl="0" eaLnBrk="1" latinLnBrk="0" hangingPunct="1">
                        <a:defRPr kumimoji="0" b="1" kern="1200">
                          <a:solidFill>
                            <a:schemeClr val="tx1"/>
                          </a:solidFill>
                          <a:latin typeface="Calibri"/>
                          <a:ea typeface=""/>
                          <a:cs typeface=""/>
                        </a:defRPr>
                      </a:lvl3pPr>
                      <a:lvl4pPr marL="1371600" algn="l" rtl="0" eaLnBrk="1" latinLnBrk="0" hangingPunct="1">
                        <a:defRPr kumimoji="0" b="1" kern="1200">
                          <a:solidFill>
                            <a:schemeClr val="tx1"/>
                          </a:solidFill>
                          <a:latin typeface="Calibri"/>
                          <a:ea typeface=""/>
                          <a:cs typeface=""/>
                        </a:defRPr>
                      </a:lvl4pPr>
                      <a:lvl5pPr marL="1828800" algn="l" rtl="0" eaLnBrk="1" latinLnBrk="0" hangingPunct="1">
                        <a:defRPr kumimoji="0" b="1" kern="1200">
                          <a:solidFill>
                            <a:schemeClr val="tx1"/>
                          </a:solidFill>
                          <a:latin typeface="Calibri"/>
                          <a:ea typeface=""/>
                          <a:cs typeface=""/>
                        </a:defRPr>
                      </a:lvl5pPr>
                      <a:lvl6pPr marL="2286000" algn="l" rtl="0" eaLnBrk="1" latinLnBrk="0" hangingPunct="1">
                        <a:defRPr kumimoji="0" b="1" kern="1200">
                          <a:solidFill>
                            <a:schemeClr val="tx1"/>
                          </a:solidFill>
                          <a:latin typeface="Calibri"/>
                          <a:ea typeface=""/>
                          <a:cs typeface=""/>
                        </a:defRPr>
                      </a:lvl6pPr>
                      <a:lvl7pPr marL="2743200" algn="l" rtl="0" eaLnBrk="1" latinLnBrk="0" hangingPunct="1">
                        <a:defRPr kumimoji="0" b="1" kern="1200">
                          <a:solidFill>
                            <a:schemeClr val="tx1"/>
                          </a:solidFill>
                          <a:latin typeface="Calibri"/>
                          <a:ea typeface=""/>
                          <a:cs typeface=""/>
                        </a:defRPr>
                      </a:lvl7pPr>
                      <a:lvl8pPr marL="3200400" algn="l" rtl="0" eaLnBrk="1" latinLnBrk="0" hangingPunct="1">
                        <a:defRPr kumimoji="0" b="1" kern="1200">
                          <a:solidFill>
                            <a:schemeClr val="tx1"/>
                          </a:solidFill>
                          <a:latin typeface="Calibri"/>
                          <a:ea typeface=""/>
                          <a:cs typeface=""/>
                        </a:defRPr>
                      </a:lvl8pPr>
                      <a:lvl9pPr marL="3657600" algn="l" rtl="0" eaLnBrk="1" latinLnBrk="0" hangingPunct="1">
                        <a:defRPr kumimoji="0" b="1" kern="1200">
                          <a:solidFill>
                            <a:schemeClr val="tx1"/>
                          </a:solidFill>
                          <a:latin typeface="Calibri"/>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dirty="0" err="1"/>
                        <a:t>Desorption</a:t>
                      </a:r>
                      <a:r>
                        <a:rPr lang="it-IT" sz="900" baseline="0" dirty="0"/>
                        <a:t> 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aseline="0" dirty="0" err="1"/>
                        <a:t>wt</a:t>
                      </a:r>
                      <a:r>
                        <a:rPr lang="it-IT" sz="900" baseline="0" dirty="0"/>
                        <a:t>.%/</a:t>
                      </a:r>
                      <a:r>
                        <a:rPr lang="it-IT" sz="900" baseline="0" dirty="0" err="1"/>
                        <a:t>min</a:t>
                      </a:r>
                      <a:endParaRPr lang="it-IT" sz="900" b="0" dirty="0"/>
                    </a:p>
                  </a:txBody>
                  <a:tcPr marL="68580" marR="68580" marT="34290" marB="34290" anchor="ctr">
                    <a:lnL>
                      <a:noFill/>
                    </a:lnL>
                    <a:lnR>
                      <a:noFill/>
                    </a:lnR>
                    <a:lnT w="12700" cmpd="sng">
                      <a:solidFill>
                        <a:srgbClr val="C0504D"/>
                      </a:solidFill>
                    </a:lnT>
                    <a:lnB w="12700" cmpd="sng">
                      <a:solidFill>
                        <a:srgbClr val="C0504D"/>
                      </a:solidFill>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b="1" kern="1200">
                          <a:solidFill>
                            <a:schemeClr val="tx1"/>
                          </a:solidFill>
                          <a:latin typeface="Calibri"/>
                          <a:ea typeface=""/>
                          <a:cs typeface=""/>
                        </a:defRPr>
                      </a:lvl1pPr>
                      <a:lvl2pPr marL="457200" algn="l" rtl="0" eaLnBrk="1" latinLnBrk="0" hangingPunct="1">
                        <a:defRPr kumimoji="0" b="1" kern="1200">
                          <a:solidFill>
                            <a:schemeClr val="tx1"/>
                          </a:solidFill>
                          <a:latin typeface="Calibri"/>
                          <a:ea typeface=""/>
                          <a:cs typeface=""/>
                        </a:defRPr>
                      </a:lvl2pPr>
                      <a:lvl3pPr marL="914400" algn="l" rtl="0" eaLnBrk="1" latinLnBrk="0" hangingPunct="1">
                        <a:defRPr kumimoji="0" b="1" kern="1200">
                          <a:solidFill>
                            <a:schemeClr val="tx1"/>
                          </a:solidFill>
                          <a:latin typeface="Calibri"/>
                          <a:ea typeface=""/>
                          <a:cs typeface=""/>
                        </a:defRPr>
                      </a:lvl3pPr>
                      <a:lvl4pPr marL="1371600" algn="l" rtl="0" eaLnBrk="1" latinLnBrk="0" hangingPunct="1">
                        <a:defRPr kumimoji="0" b="1" kern="1200">
                          <a:solidFill>
                            <a:schemeClr val="tx1"/>
                          </a:solidFill>
                          <a:latin typeface="Calibri"/>
                          <a:ea typeface=""/>
                          <a:cs typeface=""/>
                        </a:defRPr>
                      </a:lvl4pPr>
                      <a:lvl5pPr marL="1828800" algn="l" rtl="0" eaLnBrk="1" latinLnBrk="0" hangingPunct="1">
                        <a:defRPr kumimoji="0" b="1" kern="1200">
                          <a:solidFill>
                            <a:schemeClr val="tx1"/>
                          </a:solidFill>
                          <a:latin typeface="Calibri"/>
                          <a:ea typeface=""/>
                          <a:cs typeface=""/>
                        </a:defRPr>
                      </a:lvl5pPr>
                      <a:lvl6pPr marL="2286000" algn="l" rtl="0" eaLnBrk="1" latinLnBrk="0" hangingPunct="1">
                        <a:defRPr kumimoji="0" b="1" kern="1200">
                          <a:solidFill>
                            <a:schemeClr val="tx1"/>
                          </a:solidFill>
                          <a:latin typeface="Calibri"/>
                          <a:ea typeface=""/>
                          <a:cs typeface=""/>
                        </a:defRPr>
                      </a:lvl6pPr>
                      <a:lvl7pPr marL="2743200" algn="l" rtl="0" eaLnBrk="1" latinLnBrk="0" hangingPunct="1">
                        <a:defRPr kumimoji="0" b="1" kern="1200">
                          <a:solidFill>
                            <a:schemeClr val="tx1"/>
                          </a:solidFill>
                          <a:latin typeface="Calibri"/>
                          <a:ea typeface=""/>
                          <a:cs typeface=""/>
                        </a:defRPr>
                      </a:lvl7pPr>
                      <a:lvl8pPr marL="3200400" algn="l" rtl="0" eaLnBrk="1" latinLnBrk="0" hangingPunct="1">
                        <a:defRPr kumimoji="0" b="1" kern="1200">
                          <a:solidFill>
                            <a:schemeClr val="tx1"/>
                          </a:solidFill>
                          <a:latin typeface="Calibri"/>
                          <a:ea typeface=""/>
                          <a:cs typeface=""/>
                        </a:defRPr>
                      </a:lvl8pPr>
                      <a:lvl9pPr marL="3657600" algn="l" rtl="0" eaLnBrk="1" latinLnBrk="0" hangingPunct="1">
                        <a:defRPr kumimoji="0" b="1" kern="1200">
                          <a:solidFill>
                            <a:schemeClr val="tx1"/>
                          </a:solidFill>
                          <a:latin typeface="Calibri"/>
                          <a:ea typeface=""/>
                          <a:cs typeface=""/>
                        </a:defRPr>
                      </a:lvl9pPr>
                    </a:lstStyle>
                    <a:p>
                      <a:pPr algn="ctr"/>
                      <a:r>
                        <a:rPr lang="it-IT" sz="900" dirty="0"/>
                        <a:t>Hydrogen</a:t>
                      </a:r>
                      <a:r>
                        <a:rPr lang="it-IT" sz="900" baseline="0" dirty="0"/>
                        <a:t> </a:t>
                      </a:r>
                      <a:r>
                        <a:rPr lang="it-IT" sz="900" baseline="0" dirty="0" err="1"/>
                        <a:t>density</a:t>
                      </a:r>
                      <a:endParaRPr lang="it-IT" sz="900" baseline="0" dirty="0"/>
                    </a:p>
                    <a:p>
                      <a:pPr algn="ctr"/>
                      <a:r>
                        <a:rPr lang="it-IT" sz="900" baseline="0" dirty="0"/>
                        <a:t>g/l</a:t>
                      </a:r>
                      <a:endParaRPr lang="it-IT" sz="900" b="1" dirty="0"/>
                    </a:p>
                  </a:txBody>
                  <a:tcPr marL="68580" marR="68580" marT="34290" marB="34290" anchor="ctr">
                    <a:lnL>
                      <a:noFill/>
                    </a:lnL>
                    <a:lnR>
                      <a:noFill/>
                    </a:lnR>
                    <a:lnT w="12700" cmpd="sng">
                      <a:solidFill>
                        <a:srgbClr val="C0504D"/>
                      </a:solidFill>
                    </a:lnT>
                    <a:lnB w="12700" cmpd="sng">
                      <a:solidFill>
                        <a:srgbClr val="C0504D"/>
                      </a:solidFill>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b="1" kern="1200">
                          <a:solidFill>
                            <a:schemeClr val="tx1"/>
                          </a:solidFill>
                          <a:latin typeface="Calibri"/>
                          <a:ea typeface=""/>
                          <a:cs typeface=""/>
                        </a:defRPr>
                      </a:lvl1pPr>
                      <a:lvl2pPr marL="457200" algn="l" rtl="0" eaLnBrk="1" latinLnBrk="0" hangingPunct="1">
                        <a:defRPr kumimoji="0" b="1" kern="1200">
                          <a:solidFill>
                            <a:schemeClr val="tx1"/>
                          </a:solidFill>
                          <a:latin typeface="Calibri"/>
                          <a:ea typeface=""/>
                          <a:cs typeface=""/>
                        </a:defRPr>
                      </a:lvl2pPr>
                      <a:lvl3pPr marL="914400" algn="l" rtl="0" eaLnBrk="1" latinLnBrk="0" hangingPunct="1">
                        <a:defRPr kumimoji="0" b="1" kern="1200">
                          <a:solidFill>
                            <a:schemeClr val="tx1"/>
                          </a:solidFill>
                          <a:latin typeface="Calibri"/>
                          <a:ea typeface=""/>
                          <a:cs typeface=""/>
                        </a:defRPr>
                      </a:lvl3pPr>
                      <a:lvl4pPr marL="1371600" algn="l" rtl="0" eaLnBrk="1" latinLnBrk="0" hangingPunct="1">
                        <a:defRPr kumimoji="0" b="1" kern="1200">
                          <a:solidFill>
                            <a:schemeClr val="tx1"/>
                          </a:solidFill>
                          <a:latin typeface="Calibri"/>
                          <a:ea typeface=""/>
                          <a:cs typeface=""/>
                        </a:defRPr>
                      </a:lvl4pPr>
                      <a:lvl5pPr marL="1828800" algn="l" rtl="0" eaLnBrk="1" latinLnBrk="0" hangingPunct="1">
                        <a:defRPr kumimoji="0" b="1" kern="1200">
                          <a:solidFill>
                            <a:schemeClr val="tx1"/>
                          </a:solidFill>
                          <a:latin typeface="Calibri"/>
                          <a:ea typeface=""/>
                          <a:cs typeface=""/>
                        </a:defRPr>
                      </a:lvl5pPr>
                      <a:lvl6pPr marL="2286000" algn="l" rtl="0" eaLnBrk="1" latinLnBrk="0" hangingPunct="1">
                        <a:defRPr kumimoji="0" b="1" kern="1200">
                          <a:solidFill>
                            <a:schemeClr val="tx1"/>
                          </a:solidFill>
                          <a:latin typeface="Calibri"/>
                          <a:ea typeface=""/>
                          <a:cs typeface=""/>
                        </a:defRPr>
                      </a:lvl6pPr>
                      <a:lvl7pPr marL="2743200" algn="l" rtl="0" eaLnBrk="1" latinLnBrk="0" hangingPunct="1">
                        <a:defRPr kumimoji="0" b="1" kern="1200">
                          <a:solidFill>
                            <a:schemeClr val="tx1"/>
                          </a:solidFill>
                          <a:latin typeface="Calibri"/>
                          <a:ea typeface=""/>
                          <a:cs typeface=""/>
                        </a:defRPr>
                      </a:lvl7pPr>
                      <a:lvl8pPr marL="3200400" algn="l" rtl="0" eaLnBrk="1" latinLnBrk="0" hangingPunct="1">
                        <a:defRPr kumimoji="0" b="1" kern="1200">
                          <a:solidFill>
                            <a:schemeClr val="tx1"/>
                          </a:solidFill>
                          <a:latin typeface="Calibri"/>
                          <a:ea typeface=""/>
                          <a:cs typeface=""/>
                        </a:defRPr>
                      </a:lvl8pPr>
                      <a:lvl9pPr marL="3657600" algn="l" rtl="0" eaLnBrk="1" latinLnBrk="0" hangingPunct="1">
                        <a:defRPr kumimoji="0" b="1" kern="1200">
                          <a:solidFill>
                            <a:schemeClr val="tx1"/>
                          </a:solidFill>
                          <a:latin typeface="Calibri"/>
                          <a:ea typeface=""/>
                          <a:cs typeface=""/>
                        </a:defRPr>
                      </a:lvl9pPr>
                    </a:lstStyle>
                    <a:p>
                      <a:pPr algn="ctr"/>
                      <a:r>
                        <a:rPr lang="it-IT" sz="900" dirty="0" err="1"/>
                        <a:t>Material</a:t>
                      </a:r>
                      <a:r>
                        <a:rPr lang="it-IT" sz="900" baseline="0" dirty="0"/>
                        <a:t> </a:t>
                      </a:r>
                      <a:r>
                        <a:rPr lang="it-IT" sz="900" baseline="0" dirty="0" err="1"/>
                        <a:t>cost</a:t>
                      </a:r>
                      <a:r>
                        <a:rPr lang="it-IT" sz="900" baseline="0" dirty="0"/>
                        <a:t> </a:t>
                      </a:r>
                    </a:p>
                    <a:p>
                      <a:pPr algn="ctr"/>
                      <a:r>
                        <a:rPr lang="it-IT" sz="900" baseline="0" dirty="0"/>
                        <a:t>€/kg</a:t>
                      </a:r>
                      <a:endParaRPr lang="it-IT" sz="900" b="1" dirty="0"/>
                    </a:p>
                  </a:txBody>
                  <a:tcPr marL="68580" marR="68580" marT="34290" marB="34290" anchor="ctr">
                    <a:lnL>
                      <a:noFill/>
                    </a:lnL>
                    <a:lnR>
                      <a:noFill/>
                    </a:lnR>
                    <a:lnT w="12700" cmpd="sng">
                      <a:solidFill>
                        <a:srgbClr val="C0504D"/>
                      </a:solidFill>
                    </a:lnT>
                    <a:lnB w="12700" cmpd="sng">
                      <a:solidFill>
                        <a:srgbClr val="C0504D"/>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59452">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1" dirty="0" err="1"/>
                        <a:t>Achieved</a:t>
                      </a:r>
                      <a:endParaRPr lang="it-IT" sz="1200" b="1" dirty="0"/>
                    </a:p>
                  </a:txBody>
                  <a:tcPr marL="68580" marR="68580" marT="34290" marB="34290" anchor="ctr">
                    <a:lnL>
                      <a:noFill/>
                    </a:lnL>
                    <a:lnR>
                      <a:noFill/>
                    </a:lnR>
                    <a:lnT w="12700" cmpd="sng">
                      <a:solidFill>
                        <a:srgbClr val="C0504D"/>
                      </a:solidFill>
                    </a:lnT>
                    <a:lnB>
                      <a:noFill/>
                    </a:lnB>
                    <a:lnTlToBr w="12700" cmpd="sng">
                      <a:noFill/>
                      <a:prstDash val="solid"/>
                    </a:lnTlToBr>
                    <a:lnBlToTr w="12700" cmpd="sng">
                      <a:noFill/>
                      <a:prstDash val="solid"/>
                    </a:lnBlToTr>
                    <a:solidFill>
                      <a:srgbClr val="C0504D">
                        <a:alpha val="20000"/>
                      </a:srgbClr>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lvl="0" indent="0" algn="ctr" rtl="0">
                        <a:buFontTx/>
                        <a:buNone/>
                      </a:pPr>
                      <a:r>
                        <a:rPr lang="it-IT" sz="1200"/>
                        <a:t>7.1 (&gt;95% st.)</a:t>
                      </a:r>
                      <a:endParaRPr lang="it-IT" sz="1200" dirty="0"/>
                    </a:p>
                  </a:txBody>
                  <a:tcPr marL="68580" marR="68580" marT="34290" marB="34290" anchor="ctr">
                    <a:lnL>
                      <a:noFill/>
                    </a:lnL>
                    <a:lnR>
                      <a:noFill/>
                    </a:lnR>
                    <a:lnT w="12700" cmpd="sng">
                      <a:solidFill>
                        <a:srgbClr val="C0504D"/>
                      </a:solidFill>
                    </a:lnT>
                    <a:lnB>
                      <a:noFill/>
                    </a:lnB>
                    <a:lnTlToBr w="12700" cmpd="sng">
                      <a:noFill/>
                      <a:prstDash val="solid"/>
                    </a:lnTlToBr>
                    <a:lnBlToTr w="12700" cmpd="sng">
                      <a:noFill/>
                      <a:prstDash val="solid"/>
                    </a:lnBlToTr>
                    <a:solidFill>
                      <a:srgbClr val="C0504D">
                        <a:alpha val="20000"/>
                      </a:srgbClr>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a:t>0.11 (at 320°C)</a:t>
                      </a:r>
                      <a:endParaRPr lang="it-IT" sz="1200" dirty="0"/>
                    </a:p>
                  </a:txBody>
                  <a:tcPr marL="68580" marR="68580" marT="34290" marB="34290" anchor="ctr">
                    <a:lnL>
                      <a:noFill/>
                    </a:lnL>
                    <a:lnR>
                      <a:noFill/>
                    </a:lnR>
                    <a:lnT w="12700" cmpd="sng">
                      <a:solidFill>
                        <a:srgbClr val="C0504D"/>
                      </a:solidFill>
                    </a:lnT>
                    <a:lnB>
                      <a:noFill/>
                    </a:lnB>
                    <a:lnTlToBr w="12700" cmpd="sng">
                      <a:noFill/>
                      <a:prstDash val="solid"/>
                    </a:lnTlToBr>
                    <a:lnBlToTr w="12700" cmpd="sng">
                      <a:noFill/>
                      <a:prstDash val="solid"/>
                    </a:lnBlToTr>
                    <a:solidFill>
                      <a:srgbClr val="C0504D">
                        <a:alpha val="20000"/>
                      </a:srgbClr>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a:t>109.9</a:t>
                      </a:r>
                    </a:p>
                  </a:txBody>
                  <a:tcPr marL="68580" marR="68580" marT="34290" marB="34290" anchor="ctr">
                    <a:lnL>
                      <a:noFill/>
                    </a:lnL>
                    <a:lnR>
                      <a:noFill/>
                    </a:lnR>
                    <a:lnT w="12700" cmpd="sng">
                      <a:solidFill>
                        <a:srgbClr val="C0504D"/>
                      </a:solidFill>
                    </a:lnT>
                    <a:lnB>
                      <a:noFill/>
                    </a:lnB>
                    <a:lnTlToBr w="12700" cmpd="sng">
                      <a:noFill/>
                      <a:prstDash val="solid"/>
                    </a:lnTlToBr>
                    <a:lnBlToTr w="12700" cmpd="sng">
                      <a:noFill/>
                      <a:prstDash val="solid"/>
                    </a:lnBlToTr>
                    <a:solidFill>
                      <a:srgbClr val="C0504D">
                        <a:alpha val="20000"/>
                      </a:srgbClr>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t>≈ 80*</a:t>
                      </a:r>
                    </a:p>
                  </a:txBody>
                  <a:tcPr marL="68580" marR="68580" marT="34290" marB="34290" anchor="ctr">
                    <a:lnL>
                      <a:noFill/>
                    </a:lnL>
                    <a:lnR>
                      <a:noFill/>
                    </a:lnR>
                    <a:lnT w="12700" cmpd="sng">
                      <a:solidFill>
                        <a:srgbClr val="C0504D"/>
                      </a:solidFill>
                    </a:lnT>
                    <a:lnB>
                      <a:noFill/>
                    </a:lnB>
                    <a:lnTlToBr w="12700" cmpd="sng">
                      <a:noFill/>
                      <a:prstDash val="solid"/>
                    </a:lnTlToBr>
                    <a:lnBlToTr w="12700" cmpd="sng">
                      <a:noFill/>
                      <a:prstDash val="solid"/>
                    </a:lnBlToTr>
                    <a:solidFill>
                      <a:srgbClr val="C0504D">
                        <a:alpha val="20000"/>
                      </a:srgbClr>
                    </a:solidFill>
                  </a:tcPr>
                </a:tc>
                <a:extLst>
                  <a:ext uri="{0D108BD9-81ED-4DB2-BD59-A6C34878D82A}">
                    <a16:rowId xmlns:a16="http://schemas.microsoft.com/office/drawing/2014/main" val="10001"/>
                  </a:ext>
                </a:extLst>
              </a:tr>
              <a:tr h="251460">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1" dirty="0"/>
                        <a:t>Target</a:t>
                      </a:r>
                    </a:p>
                  </a:txBody>
                  <a:tcPr marL="68580" marR="68580" marT="34290" marB="34290" anchor="ctr">
                    <a:lnL>
                      <a:noFill/>
                    </a:lnL>
                    <a:lnR>
                      <a:noFill/>
                    </a:lnR>
                    <a:lnT>
                      <a:noFill/>
                    </a:lnT>
                    <a:lnB w="12700" cmpd="sng">
                      <a:solidFill>
                        <a:srgbClr val="C0504D"/>
                      </a:solidFill>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lvl="0" indent="0" algn="ctr" rtl="0">
                        <a:buFontTx/>
                        <a:buNone/>
                      </a:pPr>
                      <a:r>
                        <a:rPr lang="en-GB" sz="1200" dirty="0"/>
                        <a:t>&gt; 6.0</a:t>
                      </a:r>
                      <a:endParaRPr lang="it-IT" sz="1200" dirty="0"/>
                    </a:p>
                  </a:txBody>
                  <a:tcPr marL="68580" marR="68580" marT="34290" marB="34290" anchor="ctr">
                    <a:lnL>
                      <a:noFill/>
                    </a:lnL>
                    <a:lnR>
                      <a:noFill/>
                    </a:lnR>
                    <a:lnT>
                      <a:noFill/>
                    </a:lnT>
                    <a:lnB w="12700" cmpd="sng">
                      <a:solidFill>
                        <a:srgbClr val="C0504D"/>
                      </a:solidFill>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lvl="0" indent="0" algn="ctr" rtl="0">
                        <a:buFontTx/>
                        <a:buNone/>
                      </a:pPr>
                      <a:r>
                        <a:rPr lang="en-GB" sz="1200" dirty="0"/>
                        <a:t>&gt; 0.02</a:t>
                      </a:r>
                      <a:endParaRPr lang="it-IT" sz="1200" dirty="0"/>
                    </a:p>
                  </a:txBody>
                  <a:tcPr marL="68580" marR="68580" marT="34290" marB="34290" anchor="ctr">
                    <a:lnL>
                      <a:noFill/>
                    </a:lnL>
                    <a:lnR>
                      <a:noFill/>
                    </a:lnR>
                    <a:lnT>
                      <a:noFill/>
                    </a:lnT>
                    <a:lnB w="12700" cmpd="sng">
                      <a:solidFill>
                        <a:srgbClr val="C0504D"/>
                      </a:solidFill>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lvl="0" indent="0" algn="ctr" rtl="0">
                        <a:buFontTx/>
                        <a:buNone/>
                      </a:pPr>
                      <a:r>
                        <a:rPr lang="it-IT" sz="1200" dirty="0"/>
                        <a:t>&gt; 80</a:t>
                      </a:r>
                    </a:p>
                  </a:txBody>
                  <a:tcPr marL="68580" marR="68580" marT="34290" marB="34290" anchor="ctr">
                    <a:lnL>
                      <a:noFill/>
                    </a:lnL>
                    <a:lnR>
                      <a:noFill/>
                    </a:lnR>
                    <a:lnT>
                      <a:noFill/>
                    </a:lnT>
                    <a:lnB w="12700" cmpd="sng">
                      <a:solidFill>
                        <a:srgbClr val="C0504D"/>
                      </a:solidFill>
                    </a:lnB>
                    <a:lnTlToBr w="12700" cmpd="sng">
                      <a:noFill/>
                      <a:prstDash val="solid"/>
                    </a:lnTlToBr>
                    <a:lnBlToTr w="12700" cmpd="sng">
                      <a:noFill/>
                      <a:prstDash val="solid"/>
                    </a:lnBlToTr>
                    <a:solidFill>
                      <a:schemeClr val="bg1"/>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lvl="0" indent="0" algn="ctr" rtl="0">
                        <a:buFontTx/>
                        <a:buNone/>
                      </a:pPr>
                      <a:r>
                        <a:rPr lang="it-IT" sz="1200" dirty="0"/>
                        <a:t>&lt; 30</a:t>
                      </a:r>
                    </a:p>
                  </a:txBody>
                  <a:tcPr marL="68580" marR="68580" marT="34290" marB="34290" anchor="ctr">
                    <a:lnL>
                      <a:noFill/>
                    </a:lnL>
                    <a:lnR>
                      <a:noFill/>
                    </a:lnR>
                    <a:lnT>
                      <a:noFill/>
                    </a:lnT>
                    <a:lnB w="12700" cmpd="sng">
                      <a:solidFill>
                        <a:srgbClr val="C0504D"/>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28" name="Freccia in su 27"/>
          <p:cNvSpPr/>
          <p:nvPr/>
        </p:nvSpPr>
        <p:spPr>
          <a:xfrm rot="3945065">
            <a:off x="4366720" y="2870050"/>
            <a:ext cx="302804" cy="2001405"/>
          </a:xfrm>
          <a:prstGeom prst="upArrow">
            <a:avLst/>
          </a:prstGeom>
        </p:spPr>
        <p:style>
          <a:lnRef idx="1">
            <a:schemeClr val="accent3"/>
          </a:lnRef>
          <a:fillRef idx="2">
            <a:schemeClr val="accent3"/>
          </a:fillRef>
          <a:effectRef idx="1">
            <a:schemeClr val="accent3"/>
          </a:effectRef>
          <a:fontRef idx="minor">
            <a:schemeClr val="dk1"/>
          </a:fontRef>
        </p:style>
        <p:txBody>
          <a:bodyPr vert="vert270" rtlCol="0" anchor="ctr"/>
          <a:lstStyle/>
          <a:p>
            <a:pPr algn="ctr"/>
            <a:r>
              <a:rPr lang="en-GB" sz="1350" dirty="0"/>
              <a:t>TANK</a:t>
            </a:r>
          </a:p>
        </p:txBody>
      </p:sp>
      <p:sp>
        <p:nvSpPr>
          <p:cNvPr id="29" name="Freccia in su 28"/>
          <p:cNvSpPr/>
          <p:nvPr/>
        </p:nvSpPr>
        <p:spPr>
          <a:xfrm rot="3945065">
            <a:off x="4809338" y="3437283"/>
            <a:ext cx="278080" cy="2281357"/>
          </a:xfrm>
          <a:prstGeom prst="upArrow">
            <a:avLst/>
          </a:prstGeom>
        </p:spPr>
        <p:style>
          <a:lnRef idx="1">
            <a:schemeClr val="accent3"/>
          </a:lnRef>
          <a:fillRef idx="2">
            <a:schemeClr val="accent3"/>
          </a:fillRef>
          <a:effectRef idx="1">
            <a:schemeClr val="accent3"/>
          </a:effectRef>
          <a:fontRef idx="minor">
            <a:schemeClr val="dk1"/>
          </a:fontRef>
        </p:style>
        <p:txBody>
          <a:bodyPr vert="vert270" rtlCol="0" anchor="ctr"/>
          <a:lstStyle/>
          <a:p>
            <a:pPr algn="ctr"/>
            <a:r>
              <a:rPr lang="en-GB" sz="1350" dirty="0"/>
              <a:t>SYSTEM</a:t>
            </a:r>
          </a:p>
        </p:txBody>
      </p:sp>
      <p:sp>
        <p:nvSpPr>
          <p:cNvPr id="31" name="Freccia in su 30"/>
          <p:cNvSpPr/>
          <p:nvPr/>
        </p:nvSpPr>
        <p:spPr>
          <a:xfrm rot="3945065">
            <a:off x="5656769" y="2842199"/>
            <a:ext cx="278080" cy="2281357"/>
          </a:xfrm>
          <a:prstGeom prst="upArrow">
            <a:avLst/>
          </a:prstGeom>
        </p:spPr>
        <p:style>
          <a:lnRef idx="1">
            <a:schemeClr val="accent3"/>
          </a:lnRef>
          <a:fillRef idx="2">
            <a:schemeClr val="accent3"/>
          </a:fillRef>
          <a:effectRef idx="1">
            <a:schemeClr val="accent3"/>
          </a:effectRef>
          <a:fontRef idx="minor">
            <a:schemeClr val="dk1"/>
          </a:fontRef>
        </p:style>
        <p:txBody>
          <a:bodyPr vert="vert270" rtlCol="0" anchor="ctr"/>
          <a:lstStyle/>
          <a:p>
            <a:pPr algn="ctr"/>
            <a:r>
              <a:rPr lang="en-GB" sz="1350" dirty="0"/>
              <a:t>MATERIAL</a:t>
            </a:r>
          </a:p>
        </p:txBody>
      </p:sp>
    </p:spTree>
    <p:extLst>
      <p:ext uri="{BB962C8B-B14F-4D97-AF65-F5344CB8AC3E}">
        <p14:creationId xmlns:p14="http://schemas.microsoft.com/office/powerpoint/2010/main" val="131969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5" y="120478"/>
            <a:ext cx="6521345" cy="5684786"/>
          </a:xfrm>
          <a:prstGeom prst="rect">
            <a:avLst/>
          </a:prstGeom>
        </p:spPr>
      </p:pic>
      <p:sp>
        <p:nvSpPr>
          <p:cNvPr id="3" name="Rettangolo 2"/>
          <p:cNvSpPr/>
          <p:nvPr/>
        </p:nvSpPr>
        <p:spPr>
          <a:xfrm>
            <a:off x="3143672" y="-15190"/>
            <a:ext cx="9048328" cy="707886"/>
          </a:xfrm>
          <a:prstGeom prst="rect">
            <a:avLst/>
          </a:prstGeom>
          <a:gradFill flip="none" rotWithShape="1">
            <a:gsLst>
              <a:gs pos="0">
                <a:schemeClr val="accent1">
                  <a:lumMod val="5000"/>
                  <a:lumOff val="95000"/>
                  <a:alpha val="68000"/>
                </a:schemeClr>
              </a:gs>
              <a:gs pos="0">
                <a:schemeClr val="accent1">
                  <a:lumMod val="45000"/>
                  <a:lumOff val="55000"/>
                </a:schemeClr>
              </a:gs>
              <a:gs pos="46000">
                <a:srgbClr val="92D050"/>
              </a:gs>
              <a:gs pos="88000">
                <a:srgbClr val="FFC000"/>
              </a:gs>
              <a:gs pos="65000">
                <a:srgbClr val="CCFF99"/>
              </a:gs>
            </a:gsLst>
            <a:lin ang="0" scaled="1"/>
            <a:tileRect/>
          </a:gradFill>
        </p:spPr>
        <p:txBody>
          <a:bodyPr wrap="square">
            <a:spAutoFit/>
          </a:bodyPr>
          <a:lstStyle/>
          <a:p>
            <a:pPr algn="r"/>
            <a:r>
              <a:rPr lang="en-GB" sz="4000" dirty="0"/>
              <a:t>Lo “STORAGE BUSINESS” per </a:t>
            </a:r>
            <a:r>
              <a:rPr lang="en-GB" sz="4000" dirty="0" err="1"/>
              <a:t>l’INDUSTRIA</a:t>
            </a:r>
            <a:endParaRPr lang="en-GB" sz="4000" dirty="0"/>
          </a:p>
        </p:txBody>
      </p:sp>
      <p:sp>
        <p:nvSpPr>
          <p:cNvPr id="5" name="Rettangolo 4"/>
          <p:cNvSpPr/>
          <p:nvPr/>
        </p:nvSpPr>
        <p:spPr>
          <a:xfrm>
            <a:off x="360521" y="879318"/>
            <a:ext cx="2880320" cy="11095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lumMod val="85000"/>
                    <a:lumOff val="15000"/>
                  </a:schemeClr>
                </a:solidFill>
                <a:effectLst>
                  <a:outerShdw blurRad="38100" dist="38100" dir="2700000" algn="tl">
                    <a:srgbClr val="000000">
                      <a:alpha val="43137"/>
                    </a:srgbClr>
                  </a:outerShdw>
                </a:effectLst>
              </a:rPr>
              <a:t>TECNOLOGIA</a:t>
            </a:r>
            <a:endParaRPr lang="it-IT" sz="2000" dirty="0">
              <a:solidFill>
                <a:schemeClr val="tx1">
                  <a:lumMod val="85000"/>
                  <a:lumOff val="15000"/>
                </a:schemeClr>
              </a:solidFill>
              <a:effectLst>
                <a:outerShdw blurRad="38100" dist="38100" dir="2700000" algn="tl">
                  <a:srgbClr val="000000">
                    <a:alpha val="43137"/>
                  </a:srgbClr>
                </a:outerShdw>
              </a:effectLst>
            </a:endParaRPr>
          </a:p>
          <a:p>
            <a:pPr algn="ctr"/>
            <a:r>
              <a:rPr lang="it-IT" sz="2000" dirty="0">
                <a:solidFill>
                  <a:schemeClr val="tx1">
                    <a:lumMod val="85000"/>
                    <a:lumOff val="15000"/>
                  </a:schemeClr>
                </a:solidFill>
              </a:rPr>
              <a:t>COSTRUZIONE DI UN SISTEMA TECNOLOGICO</a:t>
            </a:r>
          </a:p>
        </p:txBody>
      </p:sp>
      <p:sp>
        <p:nvSpPr>
          <p:cNvPr id="6" name="Rettangolo 5"/>
          <p:cNvSpPr/>
          <p:nvPr/>
        </p:nvSpPr>
        <p:spPr>
          <a:xfrm>
            <a:off x="360521" y="3111166"/>
            <a:ext cx="2880320" cy="10379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lumMod val="85000"/>
                    <a:lumOff val="15000"/>
                  </a:schemeClr>
                </a:solidFill>
                <a:effectLst>
                  <a:outerShdw blurRad="38100" dist="38100" dir="2700000" algn="tl">
                    <a:srgbClr val="000000">
                      <a:alpha val="43137"/>
                    </a:srgbClr>
                  </a:outerShdw>
                </a:effectLst>
              </a:rPr>
              <a:t>END USER</a:t>
            </a:r>
          </a:p>
          <a:p>
            <a:pPr algn="ctr"/>
            <a:r>
              <a:rPr lang="it-IT" sz="2000" dirty="0">
                <a:solidFill>
                  <a:schemeClr val="tx1">
                    <a:lumMod val="85000"/>
                    <a:lumOff val="15000"/>
                  </a:schemeClr>
                </a:solidFill>
              </a:rPr>
              <a:t>TRADER del SISTEMA / ESCO</a:t>
            </a:r>
          </a:p>
        </p:txBody>
      </p:sp>
      <p:sp>
        <p:nvSpPr>
          <p:cNvPr id="7" name="Rettangolo 6"/>
          <p:cNvSpPr/>
          <p:nvPr/>
        </p:nvSpPr>
        <p:spPr>
          <a:xfrm>
            <a:off x="360521" y="5271406"/>
            <a:ext cx="2880320" cy="8640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lumMod val="85000"/>
                    <a:lumOff val="15000"/>
                  </a:schemeClr>
                </a:solidFill>
                <a:effectLst>
                  <a:outerShdw blurRad="38100" dist="38100" dir="2700000" algn="tl">
                    <a:srgbClr val="000000">
                      <a:alpha val="43137"/>
                    </a:srgbClr>
                  </a:outerShdw>
                </a:effectLst>
              </a:rPr>
              <a:t>MERCATO</a:t>
            </a:r>
          </a:p>
          <a:p>
            <a:pPr algn="ctr"/>
            <a:r>
              <a:rPr lang="it-IT" sz="2000" dirty="0">
                <a:solidFill>
                  <a:schemeClr val="tx1">
                    <a:lumMod val="85000"/>
                    <a:lumOff val="15000"/>
                  </a:schemeClr>
                </a:solidFill>
              </a:rPr>
              <a:t>SISTEMI a ISOLA, P2P</a:t>
            </a:r>
          </a:p>
        </p:txBody>
      </p:sp>
      <p:sp>
        <p:nvSpPr>
          <p:cNvPr id="19" name="Freccia in giù 18"/>
          <p:cNvSpPr/>
          <p:nvPr/>
        </p:nvSpPr>
        <p:spPr>
          <a:xfrm>
            <a:off x="1613502" y="4397376"/>
            <a:ext cx="432048" cy="533654"/>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lumMod val="85000"/>
                  <a:lumOff val="15000"/>
                </a:schemeClr>
              </a:solidFill>
            </a:endParaRPr>
          </a:p>
        </p:txBody>
      </p:sp>
      <p:sp>
        <p:nvSpPr>
          <p:cNvPr id="20" name="Freccia in giù 19"/>
          <p:cNvSpPr/>
          <p:nvPr/>
        </p:nvSpPr>
        <p:spPr>
          <a:xfrm>
            <a:off x="1613502" y="2160463"/>
            <a:ext cx="432048" cy="533654"/>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lumMod val="85000"/>
                  <a:lumOff val="15000"/>
                </a:schemeClr>
              </a:solidFill>
            </a:endParaRPr>
          </a:p>
        </p:txBody>
      </p:sp>
      <p:sp>
        <p:nvSpPr>
          <p:cNvPr id="23" name="Rettangolo 22"/>
          <p:cNvSpPr/>
          <p:nvPr/>
        </p:nvSpPr>
        <p:spPr>
          <a:xfrm>
            <a:off x="3719736" y="5060234"/>
            <a:ext cx="7201437" cy="1286439"/>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lumMod val="65000"/>
                    <a:lumOff val="35000"/>
                  </a:schemeClr>
                </a:solidFill>
              </a:rPr>
              <a:t>CASHFLOW</a:t>
            </a:r>
            <a:r>
              <a:rPr lang="it-IT" dirty="0">
                <a:solidFill>
                  <a:schemeClr val="tx1">
                    <a:lumMod val="65000"/>
                    <a:lumOff val="35000"/>
                  </a:schemeClr>
                </a:solidFill>
              </a:rPr>
              <a:t>:</a:t>
            </a:r>
          </a:p>
          <a:p>
            <a:pPr marL="285750" indent="-285750" algn="ctr">
              <a:buFontTx/>
              <a:buChar char="-"/>
            </a:pPr>
            <a:r>
              <a:rPr lang="it-IT" dirty="0">
                <a:solidFill>
                  <a:schemeClr val="tx1">
                    <a:lumMod val="65000"/>
                    <a:lumOff val="35000"/>
                  </a:schemeClr>
                </a:solidFill>
                <a:effectLst>
                  <a:outerShdw blurRad="38100" dist="38100" dir="2700000" algn="tl">
                    <a:srgbClr val="000000">
                      <a:alpha val="43137"/>
                    </a:srgbClr>
                  </a:outerShdw>
                </a:effectLst>
              </a:rPr>
              <a:t>VENDITA DIRETTA </a:t>
            </a:r>
            <a:r>
              <a:rPr lang="it-IT" dirty="0">
                <a:solidFill>
                  <a:schemeClr val="tx1">
                    <a:lumMod val="65000"/>
                    <a:lumOff val="35000"/>
                  </a:schemeClr>
                </a:solidFill>
              </a:rPr>
              <a:t>AL MERCATO</a:t>
            </a:r>
          </a:p>
          <a:p>
            <a:pPr marL="285750" indent="-285750" algn="ctr">
              <a:buFontTx/>
              <a:buChar char="-"/>
            </a:pPr>
            <a:r>
              <a:rPr lang="it-IT" dirty="0">
                <a:solidFill>
                  <a:schemeClr val="tx1">
                    <a:lumMod val="65000"/>
                    <a:lumOff val="35000"/>
                  </a:schemeClr>
                </a:solidFill>
              </a:rPr>
              <a:t>MODELLO ESCO, il fornitore paga la tecnologia, </a:t>
            </a:r>
            <a:r>
              <a:rPr lang="it-IT" dirty="0">
                <a:solidFill>
                  <a:schemeClr val="tx1">
                    <a:lumMod val="65000"/>
                    <a:lumOff val="35000"/>
                  </a:schemeClr>
                </a:solidFill>
                <a:effectLst>
                  <a:outerShdw blurRad="38100" dist="38100" dir="2700000" algn="tl">
                    <a:srgbClr val="000000">
                      <a:alpha val="43137"/>
                    </a:srgbClr>
                  </a:outerShdw>
                </a:effectLst>
              </a:rPr>
              <a:t>il cliente paga l’energia </a:t>
            </a:r>
          </a:p>
        </p:txBody>
      </p:sp>
      <p:sp>
        <p:nvSpPr>
          <p:cNvPr id="24" name="Freccia a destra 23"/>
          <p:cNvSpPr/>
          <p:nvPr/>
        </p:nvSpPr>
        <p:spPr>
          <a:xfrm>
            <a:off x="3359696" y="5487429"/>
            <a:ext cx="720080" cy="43204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lumMod val="85000"/>
                  <a:lumOff val="15000"/>
                </a:schemeClr>
              </a:solidFill>
            </a:endParaRPr>
          </a:p>
        </p:txBody>
      </p:sp>
    </p:spTree>
    <p:extLst>
      <p:ext uri="{BB962C8B-B14F-4D97-AF65-F5344CB8AC3E}">
        <p14:creationId xmlns:p14="http://schemas.microsoft.com/office/powerpoint/2010/main" val="3949672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72140" y="132522"/>
            <a:ext cx="7931426" cy="821634"/>
          </a:xfrm>
          <a:prstGeom prst="rect">
            <a:avLst/>
          </a:prstGeom>
        </p:spPr>
        <p:txBody>
          <a:bodyPr/>
          <a:lstStyle>
            <a:lvl1pPr marL="0" indent="0" algn="l" defTabSz="457200" rtl="0" eaLnBrk="0" fontAlgn="base" hangingPunct="0">
              <a:spcBef>
                <a:spcPct val="0"/>
              </a:spcBef>
              <a:spcAft>
                <a:spcPct val="0"/>
              </a:spcAft>
              <a:defRPr sz="4000" b="1" kern="1200">
                <a:solidFill>
                  <a:schemeClr val="bg1"/>
                </a:solidFill>
                <a:latin typeface="Trebuchet MS" panose="020B0603020202020204" pitchFamily="34" charset="0"/>
                <a:ea typeface="ヒラギノ角ゴ Pro W3" charset="-128"/>
                <a:cs typeface="Arial"/>
              </a:defRPr>
            </a:lvl1pPr>
            <a:lvl2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2pPr>
            <a:lvl3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3pPr>
            <a:lvl4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4pPr>
            <a:lvl5pPr marL="342900" indent="-342900" algn="l" defTabSz="457200" rtl="0" eaLnBrk="0" fontAlgn="base" hangingPunct="0">
              <a:spcBef>
                <a:spcPct val="0"/>
              </a:spcBef>
              <a:spcAft>
                <a:spcPct val="0"/>
              </a:spcAft>
              <a:defRPr sz="2400" b="1">
                <a:solidFill>
                  <a:schemeClr val="bg1"/>
                </a:solidFill>
                <a:latin typeface="Trebuchet MS" pitchFamily="34" charset="0"/>
                <a:ea typeface="ヒラギノ角ゴ Pro W3" charset="-128"/>
                <a:cs typeface="Arial" charset="0"/>
              </a:defRPr>
            </a:lvl5pPr>
            <a:lvl6pPr marL="800100" indent="-342900" algn="r" defTabSz="457200" rtl="0" fontAlgn="base">
              <a:spcBef>
                <a:spcPct val="0"/>
              </a:spcBef>
              <a:spcAft>
                <a:spcPct val="0"/>
              </a:spcAft>
              <a:defRPr sz="4400">
                <a:solidFill>
                  <a:schemeClr val="bg2"/>
                </a:solidFill>
                <a:latin typeface="Arial" charset="0"/>
                <a:ea typeface="ヒラギノ角ゴ Pro W3" charset="-128"/>
              </a:defRPr>
            </a:lvl6pPr>
            <a:lvl7pPr marL="1257300" indent="-342900" algn="r" defTabSz="457200" rtl="0" fontAlgn="base">
              <a:spcBef>
                <a:spcPct val="0"/>
              </a:spcBef>
              <a:spcAft>
                <a:spcPct val="0"/>
              </a:spcAft>
              <a:defRPr sz="4400">
                <a:solidFill>
                  <a:schemeClr val="bg2"/>
                </a:solidFill>
                <a:latin typeface="Arial" charset="0"/>
                <a:ea typeface="ヒラギノ角ゴ Pro W3" charset="-128"/>
              </a:defRPr>
            </a:lvl7pPr>
            <a:lvl8pPr marL="1714500" indent="-342900" algn="r" defTabSz="457200" rtl="0" fontAlgn="base">
              <a:spcBef>
                <a:spcPct val="0"/>
              </a:spcBef>
              <a:spcAft>
                <a:spcPct val="0"/>
              </a:spcAft>
              <a:defRPr sz="4400">
                <a:solidFill>
                  <a:schemeClr val="bg2"/>
                </a:solidFill>
                <a:latin typeface="Arial" charset="0"/>
                <a:ea typeface="ヒラギノ角ゴ Pro W3" charset="-128"/>
              </a:defRPr>
            </a:lvl8pPr>
            <a:lvl9pPr marL="2171700" indent="-342900" algn="r" defTabSz="457200" rtl="0" fontAlgn="base">
              <a:spcBef>
                <a:spcPct val="0"/>
              </a:spcBef>
              <a:spcAft>
                <a:spcPct val="0"/>
              </a:spcAft>
              <a:defRPr sz="4400">
                <a:solidFill>
                  <a:schemeClr val="bg2"/>
                </a:solidFill>
                <a:latin typeface="Arial" charset="0"/>
                <a:ea typeface="ヒラギノ角ゴ Pro W3" charset="-128"/>
              </a:defRPr>
            </a:lvl9pPr>
          </a:lstStyle>
          <a:p>
            <a:r>
              <a:rPr lang="en-GB" sz="3200" dirty="0"/>
              <a:t>EXPLOITATION PLAN/EXPECTED IMPACT</a:t>
            </a:r>
            <a:endParaRPr lang="nl-BE" sz="3200" dirty="0"/>
          </a:p>
        </p:txBody>
      </p:sp>
      <p:sp>
        <p:nvSpPr>
          <p:cNvPr id="3" name="Titolo 1"/>
          <p:cNvSpPr txBox="1">
            <a:spLocks/>
          </p:cNvSpPr>
          <p:nvPr/>
        </p:nvSpPr>
        <p:spPr>
          <a:xfrm>
            <a:off x="410187" y="4367452"/>
            <a:ext cx="2394503" cy="15121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700" dirty="0">
                <a:effectLst>
                  <a:outerShdw blurRad="38100" dist="38100" dir="2700000" algn="tl">
                    <a:srgbClr val="000000">
                      <a:alpha val="43137"/>
                    </a:srgbClr>
                  </a:outerShdw>
                </a:effectLst>
              </a:rPr>
              <a:t>TECHNOLOGY TRANSFER BOARD</a:t>
            </a:r>
            <a:endParaRPr lang="it-IT" sz="2475" i="1" dirty="0"/>
          </a:p>
        </p:txBody>
      </p:sp>
      <p:pic>
        <p:nvPicPr>
          <p:cNvPr id="4" name="Picture 2" descr="http://image.ec21.com/image/heatpipe/mu_logo/Daehong_Enterprise_Co._Lt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7058" y="4095599"/>
            <a:ext cx="2442176" cy="578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sera-web.com/Content/images/Indexseite/ln/en/SeraLogo_ComP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010" y="4206918"/>
            <a:ext cx="1733871" cy="607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fuelcellmarkets.com/content/images/logos/catator-logo(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8819" y="4966846"/>
            <a:ext cx="1630577" cy="4429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www.solidpower.com/wp-content/uploads/2014/11/SolidPower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233" y="3909279"/>
            <a:ext cx="1196703" cy="10522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www.aks-dasis-industry.de/images/Dasis_Industry_Log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6203" y="4775635"/>
            <a:ext cx="1921483" cy="695802"/>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2262" y="5549931"/>
            <a:ext cx="1216345" cy="423971"/>
          </a:xfrm>
          <a:prstGeom prst="rect">
            <a:avLst/>
          </a:prstGeom>
        </p:spPr>
      </p:pic>
      <p:pic>
        <p:nvPicPr>
          <p:cNvPr id="10" name="Immagin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704" y="4737196"/>
            <a:ext cx="1707626" cy="484989"/>
          </a:xfrm>
          <a:prstGeom prst="rect">
            <a:avLst/>
          </a:prstGeom>
        </p:spPr>
      </p:pic>
      <p:pic>
        <p:nvPicPr>
          <p:cNvPr id="11" name="Picture 2" descr="http://www.ast.de/files/images/brennstoffzellentechnik/EBZ_Logo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5530" y="4674243"/>
            <a:ext cx="2004842" cy="9705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irsweb.it/images/logo_irs.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66434" y="4161077"/>
            <a:ext cx="2025566" cy="4804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empicpartners.it/wp-content/uploads/2014/02/sas_automation.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4625" b="19788"/>
          <a:stretch/>
        </p:blipFill>
        <p:spPr bwMode="auto">
          <a:xfrm>
            <a:off x="6091463" y="5451459"/>
            <a:ext cx="1888268" cy="600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progettomanifattura.it/sites/default/files/Eneray%20logo%20160%20px.png?139023065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7230" y="5567847"/>
            <a:ext cx="1262578" cy="5501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gerberichgmbh.de/3396baf19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21138" y="5469589"/>
            <a:ext cx="975218" cy="503591"/>
          </a:xfrm>
          <a:prstGeom prst="rect">
            <a:avLst/>
          </a:prstGeom>
          <a:noFill/>
          <a:extLst>
            <a:ext uri="{909E8E84-426E-40DD-AFC4-6F175D3DCCD1}">
              <a14:hiddenFill xmlns:a14="http://schemas.microsoft.com/office/drawing/2010/main">
                <a:solidFill>
                  <a:srgbClr val="FFFFFF"/>
                </a:solidFill>
              </a14:hiddenFill>
            </a:ext>
          </a:extLst>
        </p:spPr>
      </p:pic>
      <p:sp>
        <p:nvSpPr>
          <p:cNvPr id="59" name="Rettangolo 58"/>
          <p:cNvSpPr/>
          <p:nvPr/>
        </p:nvSpPr>
        <p:spPr>
          <a:xfrm>
            <a:off x="246531" y="770352"/>
            <a:ext cx="11449272" cy="1384995"/>
          </a:xfrm>
          <a:prstGeom prst="rect">
            <a:avLst/>
          </a:prstGeom>
        </p:spPr>
        <p:txBody>
          <a:bodyPr wrap="square">
            <a:spAutoFit/>
          </a:bodyPr>
          <a:lstStyle/>
          <a:p>
            <a:pPr lvl="1"/>
            <a:r>
              <a:rPr lang="en-GB" sz="2800" b="1" dirty="0">
                <a:solidFill>
                  <a:srgbClr val="FF0000"/>
                </a:solidFill>
              </a:rPr>
              <a:t>EDEN</a:t>
            </a:r>
            <a:r>
              <a:rPr lang="en-GB" sz="2800" dirty="0"/>
              <a:t>: 1° SISTEMA P2P CON INTEGRAZIONE DI ACCUMULO H2 IN STATO SOLIDO SU IDRURO DI MAGNESIO E UNA CELLA </a:t>
            </a:r>
            <a:r>
              <a:rPr lang="en-GB" sz="2800" dirty="0" err="1"/>
              <a:t>soc</a:t>
            </a:r>
            <a:r>
              <a:rPr lang="en-GB" sz="2800" dirty="0"/>
              <a:t> REVERSIBILE CON GESTIONE DEL COMBUSTIBILE E DEL CALORE</a:t>
            </a:r>
          </a:p>
        </p:txBody>
      </p:sp>
      <p:sp>
        <p:nvSpPr>
          <p:cNvPr id="60" name="Rettangolo 59"/>
          <p:cNvSpPr/>
          <p:nvPr/>
        </p:nvSpPr>
        <p:spPr>
          <a:xfrm>
            <a:off x="0" y="2236688"/>
            <a:ext cx="12191999" cy="1631216"/>
          </a:xfrm>
          <a:prstGeom prst="rect">
            <a:avLst/>
          </a:prstGeom>
          <a:ln>
            <a:solidFill>
              <a:srgbClr val="0070C0"/>
            </a:solidFill>
          </a:ln>
        </p:spPr>
        <p:txBody>
          <a:bodyPr wrap="square">
            <a:spAutoFit/>
          </a:bodyPr>
          <a:lstStyle/>
          <a:p>
            <a:pPr marL="742950" lvl="1" indent="-285750">
              <a:buFont typeface="Arial" panose="020B0604020202020204" pitchFamily="34" charset="0"/>
              <a:buChar char="•"/>
            </a:pPr>
            <a:r>
              <a:rPr lang="en-GB" sz="2000" b="1" dirty="0">
                <a:solidFill>
                  <a:srgbClr val="0070C0"/>
                </a:solidFill>
              </a:rPr>
              <a:t>MBN – ED011 </a:t>
            </a:r>
            <a:r>
              <a:rPr lang="en-GB" sz="2000" dirty="0">
                <a:solidFill>
                  <a:srgbClr val="0070C0"/>
                </a:solidFill>
              </a:rPr>
              <a:t>MATERIALE DI ACCUMULO A CATALOGO DOTATO DI DATASHEET TECNICO</a:t>
            </a:r>
          </a:p>
          <a:p>
            <a:pPr marL="742950" lvl="1" indent="-285750">
              <a:buFont typeface="Arial" panose="020B0604020202020204" pitchFamily="34" charset="0"/>
              <a:buChar char="•"/>
            </a:pPr>
            <a:r>
              <a:rPr lang="en-GB" sz="2000" dirty="0">
                <a:solidFill>
                  <a:srgbClr val="0070C0"/>
                </a:solidFill>
              </a:rPr>
              <a:t>REALIZZAZIONE DI UNA </a:t>
            </a:r>
            <a:r>
              <a:rPr lang="en-GB" sz="2000" b="1" dirty="0">
                <a:solidFill>
                  <a:srgbClr val="0070C0"/>
                </a:solidFill>
              </a:rPr>
              <a:t>FILIERA INDUSTRIALE </a:t>
            </a:r>
            <a:r>
              <a:rPr lang="en-GB" sz="2000" dirty="0">
                <a:solidFill>
                  <a:srgbClr val="0070C0"/>
                </a:solidFill>
              </a:rPr>
              <a:t>PER LA PRODUZIONE DEL MATERIALE E LO SVILUPPO DELLA TECNOLOGIA</a:t>
            </a:r>
          </a:p>
          <a:p>
            <a:pPr marL="742950" lvl="1" indent="-285750">
              <a:buFont typeface="Arial" panose="020B0604020202020204" pitchFamily="34" charset="0"/>
              <a:buChar char="•"/>
            </a:pPr>
            <a:r>
              <a:rPr lang="en-GB" sz="2000" b="1" dirty="0">
                <a:solidFill>
                  <a:srgbClr val="0070C0"/>
                </a:solidFill>
              </a:rPr>
              <a:t>PIANI FUTURI</a:t>
            </a:r>
            <a:r>
              <a:rPr lang="en-GB" sz="2000" dirty="0">
                <a:solidFill>
                  <a:srgbClr val="0070C0"/>
                </a:solidFill>
              </a:rPr>
              <a:t>: </a:t>
            </a:r>
            <a:r>
              <a:rPr lang="en-GB" sz="2000" b="1" dirty="0">
                <a:solidFill>
                  <a:srgbClr val="0070C0"/>
                </a:solidFill>
              </a:rPr>
              <a:t>PROGETTO DEMO </a:t>
            </a:r>
            <a:r>
              <a:rPr lang="en-GB" sz="2000" dirty="0">
                <a:solidFill>
                  <a:srgbClr val="0070C0"/>
                </a:solidFill>
              </a:rPr>
              <a:t>PER PORTARE IL SISTEMA EDEN DA TRL5 A TRL7, IN PARALLELO A SVILUPPI SPECIFICI PRESSO I PARTNER PER MIGLIORARE PRESTAZIONI E DESIGN</a:t>
            </a:r>
          </a:p>
        </p:txBody>
      </p:sp>
      <p:sp>
        <p:nvSpPr>
          <p:cNvPr id="19" name="Titolo 2"/>
          <p:cNvSpPr txBox="1">
            <a:spLocks/>
          </p:cNvSpPr>
          <p:nvPr/>
        </p:nvSpPr>
        <p:spPr>
          <a:xfrm>
            <a:off x="4439816" y="-22162"/>
            <a:ext cx="7752184" cy="706090"/>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dirty="0"/>
              <a:t>CONCLUSIONI</a:t>
            </a:r>
          </a:p>
        </p:txBody>
      </p:sp>
    </p:spTree>
    <p:extLst>
      <p:ext uri="{BB962C8B-B14F-4D97-AF65-F5344CB8AC3E}">
        <p14:creationId xmlns:p14="http://schemas.microsoft.com/office/powerpoint/2010/main" val="40487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6883" y="3821642"/>
            <a:ext cx="8518107" cy="913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6600" dirty="0">
                <a:solidFill>
                  <a:schemeClr val="tx1">
                    <a:lumMod val="75000"/>
                    <a:lumOff val="25000"/>
                  </a:schemeClr>
                </a:solidFill>
                <a:effectLst>
                  <a:outerShdw blurRad="38100" dist="38100" dir="2700000" algn="tl">
                    <a:srgbClr val="000000">
                      <a:alpha val="43137"/>
                    </a:srgbClr>
                  </a:outerShdw>
                </a:effectLst>
              </a:rPr>
              <a:t>NUOVI MATERIALI</a:t>
            </a:r>
          </a:p>
          <a:p>
            <a:pPr marL="571500" indent="-571500" algn="r">
              <a:buFontTx/>
              <a:buChar char="-"/>
            </a:pPr>
            <a:r>
              <a:rPr lang="it-IT" sz="4400" dirty="0" err="1">
                <a:solidFill>
                  <a:schemeClr val="tx1">
                    <a:lumMod val="75000"/>
                    <a:lumOff val="25000"/>
                  </a:schemeClr>
                </a:solidFill>
                <a:effectLst>
                  <a:outerShdw blurRad="38100" dist="38100" dir="2700000" algn="tl">
                    <a:srgbClr val="000000">
                      <a:alpha val="43137"/>
                    </a:srgbClr>
                  </a:outerShdw>
                </a:effectLst>
              </a:rPr>
              <a:t>Nanostrutture</a:t>
            </a:r>
            <a:r>
              <a:rPr lang="it-IT" sz="4400" dirty="0">
                <a:solidFill>
                  <a:schemeClr val="tx1">
                    <a:lumMod val="75000"/>
                    <a:lumOff val="25000"/>
                  </a:schemeClr>
                </a:solidFill>
                <a:effectLst>
                  <a:outerShdw blurRad="38100" dist="38100" dir="2700000" algn="tl">
                    <a:srgbClr val="000000">
                      <a:alpha val="43137"/>
                    </a:srgbClr>
                  </a:outerShdw>
                </a:effectLst>
              </a:rPr>
              <a:t> complesse </a:t>
            </a:r>
          </a:p>
          <a:p>
            <a:pPr marL="571500" indent="-571500" algn="r">
              <a:buFontTx/>
              <a:buChar char="-"/>
            </a:pPr>
            <a:r>
              <a:rPr lang="it-IT" sz="4400" dirty="0">
                <a:solidFill>
                  <a:schemeClr val="tx1">
                    <a:lumMod val="75000"/>
                    <a:lumOff val="25000"/>
                  </a:schemeClr>
                </a:solidFill>
                <a:effectLst>
                  <a:outerShdw blurRad="38100" dist="38100" dir="2700000" algn="tl">
                    <a:srgbClr val="000000">
                      <a:alpha val="43137"/>
                    </a:srgbClr>
                  </a:outerShdw>
                </a:effectLst>
              </a:rPr>
              <a:t>di idruri e </a:t>
            </a:r>
            <a:r>
              <a:rPr lang="it-IT" sz="4400" dirty="0" err="1">
                <a:solidFill>
                  <a:schemeClr val="tx1">
                    <a:lumMod val="75000"/>
                    <a:lumOff val="25000"/>
                  </a:schemeClr>
                </a:solidFill>
                <a:effectLst>
                  <a:outerShdw blurRad="38100" dist="38100" dir="2700000" algn="tl">
                    <a:srgbClr val="000000">
                      <a:alpha val="43137"/>
                    </a:srgbClr>
                  </a:outerShdw>
                </a:effectLst>
              </a:rPr>
              <a:t>graphene</a:t>
            </a:r>
            <a:endParaRPr lang="it-IT" sz="4400" dirty="0">
              <a:solidFill>
                <a:schemeClr val="tx1">
                  <a:lumMod val="75000"/>
                  <a:lumOff val="25000"/>
                </a:schemeClr>
              </a:solidFill>
              <a:effectLst>
                <a:outerShdw blurRad="38100" dist="38100" dir="2700000" algn="tl">
                  <a:srgbClr val="000000">
                    <a:alpha val="43137"/>
                  </a:srgbClr>
                </a:outerShdw>
              </a:effectLst>
            </a:endParaRPr>
          </a:p>
          <a:p>
            <a:pPr algn="r"/>
            <a:r>
              <a:rPr lang="it-IT" sz="4400" dirty="0">
                <a:solidFill>
                  <a:schemeClr val="tx1">
                    <a:lumMod val="75000"/>
                    <a:lumOff val="25000"/>
                  </a:schemeClr>
                </a:solidFill>
                <a:effectLst>
                  <a:outerShdw blurRad="38100" dist="38100" dir="2700000" algn="tl">
                    <a:srgbClr val="000000">
                      <a:alpha val="43137"/>
                    </a:srgbClr>
                  </a:outerShdw>
                </a:effectLst>
              </a:rPr>
              <a:t> </a:t>
            </a:r>
            <a:endParaRPr lang="it-IT" sz="4000" dirty="0">
              <a:solidFill>
                <a:schemeClr val="tx1">
                  <a:lumMod val="75000"/>
                  <a:lumOff val="25000"/>
                </a:schemeClr>
              </a:solidFill>
              <a:effectLst>
                <a:outerShdw blurRad="38100" dist="38100" dir="2700000" algn="tl">
                  <a:srgbClr val="000000">
                    <a:alpha val="43137"/>
                  </a:srgbClr>
                </a:outerShdw>
              </a:effectLst>
            </a:endParaRPr>
          </a:p>
        </p:txBody>
      </p:sp>
      <p:sp>
        <p:nvSpPr>
          <p:cNvPr id="3" name="Esagono 2"/>
          <p:cNvSpPr/>
          <p:nvPr/>
        </p:nvSpPr>
        <p:spPr>
          <a:xfrm rot="19605872">
            <a:off x="9674165" y="2859181"/>
            <a:ext cx="1523452" cy="1280181"/>
          </a:xfrm>
          <a:prstGeom prst="hexagon">
            <a:avLst>
              <a:gd name="adj" fmla="val 32537"/>
              <a:gd name="vf" fmla="val 115470"/>
            </a:avLst>
          </a:prstGeom>
          <a:blipFill>
            <a:blip r:embed="rId2"/>
            <a:stretch>
              <a:fillRect/>
            </a:stretch>
          </a:bli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Connettore 1 4"/>
          <p:cNvCxnSpPr/>
          <p:nvPr/>
        </p:nvCxnSpPr>
        <p:spPr>
          <a:xfrm>
            <a:off x="9735973" y="2406077"/>
            <a:ext cx="0" cy="18722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1101878" y="2762420"/>
            <a:ext cx="2247" cy="15158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10016328" y="2545410"/>
            <a:ext cx="1656184" cy="756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flipH="1">
            <a:off x="9603961" y="2232215"/>
            <a:ext cx="1497917" cy="9533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H="1">
            <a:off x="10016328" y="3584089"/>
            <a:ext cx="1531849" cy="100739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9176379" y="3650693"/>
            <a:ext cx="1656184" cy="7920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26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4"/>
          <p:cNvSpPr txBox="1"/>
          <p:nvPr/>
        </p:nvSpPr>
        <p:spPr>
          <a:xfrm>
            <a:off x="0" y="1000554"/>
            <a:ext cx="12192000" cy="523220"/>
          </a:xfrm>
          <a:prstGeom prst="rect">
            <a:avLst/>
          </a:prstGeom>
          <a:solidFill>
            <a:schemeClr val="tx1">
              <a:lumMod val="50000"/>
              <a:lumOff val="50000"/>
            </a:schemeClr>
          </a:solidFill>
        </p:spPr>
        <p:txBody>
          <a:bodyPr wrap="square" rtlCol="0">
            <a:spAutoFit/>
          </a:bodyPr>
          <a:lstStyle/>
          <a:p>
            <a:pPr algn="r"/>
            <a:r>
              <a:rPr lang="en-AU" sz="2800" b="1" dirty="0">
                <a:solidFill>
                  <a:schemeClr val="bg1"/>
                </a:solidFill>
                <a:effectLst>
                  <a:outerShdw blurRad="38100" dist="38100" dir="2700000" algn="tl">
                    <a:srgbClr val="000000">
                      <a:alpha val="43137"/>
                    </a:srgbClr>
                  </a:outerShdw>
                </a:effectLst>
              </a:rPr>
              <a:t>Background</a:t>
            </a:r>
            <a:endParaRPr lang="en-AU" sz="2800" b="1" baseline="-25000" dirty="0">
              <a:solidFill>
                <a:schemeClr val="bg1"/>
              </a:solidFill>
              <a:effectLst>
                <a:outerShdw blurRad="38100" dist="38100" dir="2700000" algn="tl">
                  <a:srgbClr val="000000">
                    <a:alpha val="43137"/>
                  </a:srgbClr>
                </a:outerShdw>
              </a:effectLst>
            </a:endParaRPr>
          </a:p>
        </p:txBody>
      </p:sp>
      <p:sp>
        <p:nvSpPr>
          <p:cNvPr id="62" name="TextBox 509"/>
          <p:cNvSpPr txBox="1">
            <a:spLocks noChangeArrowheads="1"/>
          </p:cNvSpPr>
          <p:nvPr/>
        </p:nvSpPr>
        <p:spPr bwMode="auto">
          <a:xfrm>
            <a:off x="295778" y="1834121"/>
            <a:ext cx="11389143" cy="830997"/>
          </a:xfrm>
          <a:prstGeom prst="rect">
            <a:avLst/>
          </a:prstGeom>
          <a:noFill/>
          <a:ln w="9525">
            <a:noFill/>
            <a:miter lim="800000"/>
            <a:headEnd/>
            <a:tailEnd/>
          </a:ln>
        </p:spPr>
        <p:txBody>
          <a:bodyPr wrap="square">
            <a:spAutoFit/>
          </a:bodyPr>
          <a:lstStyle/>
          <a:p>
            <a:pPr algn="just"/>
            <a:r>
              <a:rPr lang="en-US" sz="2400" dirty="0" err="1">
                <a:latin typeface="Cambria" pitchFamily="18" charset="0"/>
              </a:rPr>
              <a:t>Nonstante</a:t>
            </a:r>
            <a:r>
              <a:rPr lang="en-US" sz="2400" dirty="0">
                <a:latin typeface="Cambria" pitchFamily="18" charset="0"/>
              </a:rPr>
              <a:t> </a:t>
            </a:r>
            <a:r>
              <a:rPr lang="en-US" sz="2400" dirty="0" err="1">
                <a:latin typeface="Cambria" pitchFamily="18" charset="0"/>
              </a:rPr>
              <a:t>l’alta</a:t>
            </a:r>
            <a:r>
              <a:rPr lang="en-US" sz="2400" dirty="0">
                <a:latin typeface="Cambria" pitchFamily="18" charset="0"/>
              </a:rPr>
              <a:t> </a:t>
            </a:r>
            <a:r>
              <a:rPr lang="en-US" sz="2400" dirty="0" err="1">
                <a:latin typeface="Cambria" pitchFamily="18" charset="0"/>
              </a:rPr>
              <a:t>capacità</a:t>
            </a:r>
            <a:r>
              <a:rPr lang="en-US" sz="2400" dirty="0">
                <a:latin typeface="Cambria" pitchFamily="18" charset="0"/>
              </a:rPr>
              <a:t>, l’MgH</a:t>
            </a:r>
            <a:r>
              <a:rPr lang="en-US" sz="2400" baseline="-25000" dirty="0">
                <a:latin typeface="Cambria" pitchFamily="18" charset="0"/>
              </a:rPr>
              <a:t>2</a:t>
            </a:r>
            <a:r>
              <a:rPr lang="en-US" sz="2400" dirty="0">
                <a:latin typeface="Cambria" pitchFamily="18" charset="0"/>
              </a:rPr>
              <a:t> ha temperature operative </a:t>
            </a:r>
            <a:r>
              <a:rPr lang="en-US" sz="2400" dirty="0" err="1">
                <a:latin typeface="Cambria" pitchFamily="18" charset="0"/>
              </a:rPr>
              <a:t>alte</a:t>
            </a:r>
            <a:r>
              <a:rPr lang="en-US" sz="2400" dirty="0">
                <a:latin typeface="Cambria" pitchFamily="18" charset="0"/>
              </a:rPr>
              <a:t> (&gt;300 C) </a:t>
            </a:r>
            <a:r>
              <a:rPr lang="en-US" sz="2400" dirty="0" err="1">
                <a:latin typeface="Cambria" pitchFamily="18" charset="0"/>
              </a:rPr>
              <a:t>che</a:t>
            </a:r>
            <a:r>
              <a:rPr lang="en-US" sz="2400" dirty="0">
                <a:latin typeface="Cambria" pitchFamily="18" charset="0"/>
              </a:rPr>
              <a:t> ne </a:t>
            </a:r>
            <a:r>
              <a:rPr lang="en-US" sz="2400" dirty="0" err="1">
                <a:latin typeface="Cambria" pitchFamily="18" charset="0"/>
              </a:rPr>
              <a:t>possono</a:t>
            </a:r>
            <a:r>
              <a:rPr lang="en-US" sz="2400" dirty="0">
                <a:latin typeface="Cambria" pitchFamily="18" charset="0"/>
              </a:rPr>
              <a:t> </a:t>
            </a:r>
            <a:r>
              <a:rPr lang="en-US" sz="2400" dirty="0" err="1">
                <a:latin typeface="Cambria" pitchFamily="18" charset="0"/>
              </a:rPr>
              <a:t>limitare</a:t>
            </a:r>
            <a:r>
              <a:rPr lang="en-US" sz="2400" dirty="0">
                <a:latin typeface="Cambria" pitchFamily="18" charset="0"/>
              </a:rPr>
              <a:t> </a:t>
            </a:r>
            <a:r>
              <a:rPr lang="en-US" sz="2400" dirty="0" err="1">
                <a:latin typeface="Cambria" pitchFamily="18" charset="0"/>
              </a:rPr>
              <a:t>l’interesse</a:t>
            </a:r>
            <a:r>
              <a:rPr lang="en-US" sz="2400" dirty="0">
                <a:latin typeface="Cambria" pitchFamily="18" charset="0"/>
              </a:rPr>
              <a:t> di </a:t>
            </a:r>
            <a:r>
              <a:rPr lang="en-US" sz="2400" dirty="0" err="1">
                <a:latin typeface="Cambria" pitchFamily="18" charset="0"/>
              </a:rPr>
              <a:t>mercato</a:t>
            </a:r>
            <a:endParaRPr lang="en-US" sz="2400" dirty="0">
              <a:latin typeface="Cambria" pitchFamily="18" charset="0"/>
            </a:endParaRPr>
          </a:p>
        </p:txBody>
      </p:sp>
      <p:sp>
        <p:nvSpPr>
          <p:cNvPr id="105" name="Rectangle 104"/>
          <p:cNvSpPr/>
          <p:nvPr/>
        </p:nvSpPr>
        <p:spPr>
          <a:xfrm>
            <a:off x="2261265" y="2842183"/>
            <a:ext cx="7669470" cy="461665"/>
          </a:xfrm>
          <a:prstGeom prst="rect">
            <a:avLst/>
          </a:prstGeom>
        </p:spPr>
        <p:txBody>
          <a:bodyPr wrap="square">
            <a:spAutoFit/>
          </a:bodyPr>
          <a:lstStyle/>
          <a:p>
            <a:pPr marL="342900" indent="-342900" algn="ctr">
              <a:spcBef>
                <a:spcPct val="20000"/>
              </a:spcBef>
              <a:buFont typeface="Arial" charset="0"/>
              <a:buNone/>
            </a:pPr>
            <a:r>
              <a:rPr lang="en-AU" sz="2400" b="1" dirty="0" err="1">
                <a:latin typeface="Cambria" pitchFamily="18" charset="0"/>
                <a:cs typeface="Aharoni" pitchFamily="2" charset="-79"/>
              </a:rPr>
              <a:t>Può</a:t>
            </a:r>
            <a:r>
              <a:rPr lang="en-AU" sz="2400" b="1" dirty="0">
                <a:latin typeface="Cambria" pitchFamily="18" charset="0"/>
                <a:cs typeface="Aharoni" pitchFamily="2" charset="-79"/>
              </a:rPr>
              <a:t> </a:t>
            </a:r>
            <a:r>
              <a:rPr lang="en-AU" sz="2400" b="1" dirty="0" err="1">
                <a:latin typeface="Cambria" pitchFamily="18" charset="0"/>
                <a:cs typeface="Aharoni" pitchFamily="2" charset="-79"/>
              </a:rPr>
              <a:t>esseremigliorato</a:t>
            </a:r>
            <a:r>
              <a:rPr lang="en-AU" sz="2400" b="1" dirty="0">
                <a:latin typeface="Cambria" pitchFamily="18" charset="0"/>
                <a:cs typeface="Aharoni" pitchFamily="2" charset="-79"/>
              </a:rPr>
              <a:t> </a:t>
            </a:r>
            <a:r>
              <a:rPr lang="en-AU" sz="2400" b="1" dirty="0" err="1">
                <a:latin typeface="Cambria" pitchFamily="18" charset="0"/>
                <a:cs typeface="Aharoni" pitchFamily="2" charset="-79"/>
              </a:rPr>
              <a:t>tramite</a:t>
            </a:r>
            <a:r>
              <a:rPr lang="en-AU" sz="2400" b="1" dirty="0">
                <a:latin typeface="Cambria" pitchFamily="18" charset="0"/>
                <a:cs typeface="Aharoni" pitchFamily="2" charset="-79"/>
              </a:rPr>
              <a:t> </a:t>
            </a:r>
            <a:r>
              <a:rPr lang="en-AU" sz="2400" b="1" dirty="0" err="1">
                <a:latin typeface="Cambria" pitchFamily="18" charset="0"/>
                <a:cs typeface="Aharoni" pitchFamily="2" charset="-79"/>
              </a:rPr>
              <a:t>nanostrutturazione</a:t>
            </a:r>
            <a:endParaRPr lang="en-AU" sz="2400" b="1" dirty="0">
              <a:latin typeface="Cambria" pitchFamily="18" charset="0"/>
              <a:cs typeface="Aharoni" pitchFamily="2" charset="-79"/>
            </a:endParaRPr>
          </a:p>
        </p:txBody>
      </p:sp>
      <p:pic>
        <p:nvPicPr>
          <p:cNvPr id="121" name="Picture 120" descr="S2_Elec2_50nm_b.tif"/>
          <p:cNvPicPr>
            <a:picLocks noChangeAspect="1"/>
          </p:cNvPicPr>
          <p:nvPr/>
        </p:nvPicPr>
        <p:blipFill>
          <a:blip r:embed="rId2" cstate="print"/>
          <a:stretch>
            <a:fillRect/>
          </a:stretch>
        </p:blipFill>
        <p:spPr>
          <a:xfrm>
            <a:off x="1312439" y="3614195"/>
            <a:ext cx="2077540" cy="2065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2" name="TextBox 121"/>
          <p:cNvSpPr txBox="1"/>
          <p:nvPr/>
        </p:nvSpPr>
        <p:spPr>
          <a:xfrm>
            <a:off x="1520752" y="3688743"/>
            <a:ext cx="1897571" cy="63402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a:ln>
                  <a:noFill/>
                </a:ln>
                <a:solidFill>
                  <a:schemeClr val="tx1"/>
                </a:solidFill>
                <a:effectLst/>
                <a:uLnTx/>
                <a:uFillTx/>
                <a:latin typeface="+mn-lt"/>
              </a:rPr>
              <a:t>5 nm MgH</a:t>
            </a:r>
            <a:r>
              <a:rPr kumimoji="0" lang="en-AU" sz="1600" b="1" i="0" u="none" strike="noStrike" kern="1200" cap="none" spc="0" normalizeH="0" baseline="-25000" noProof="0" dirty="0">
                <a:ln>
                  <a:noFill/>
                </a:ln>
                <a:solidFill>
                  <a:schemeClr val="tx1"/>
                </a:solidFill>
                <a:effectLst/>
                <a:uLnTx/>
                <a:uFillTx/>
                <a:latin typeface="+mn-lt"/>
              </a:rPr>
              <a:t>2</a:t>
            </a:r>
            <a:endParaRPr kumimoji="0" lang="en-AU" sz="1600" b="1" i="0" u="none" strike="noStrike" kern="1200" cap="none" spc="0" normalizeH="0" noProof="0" dirty="0">
              <a:ln>
                <a:noFill/>
              </a:ln>
              <a:solidFill>
                <a:schemeClr val="tx1"/>
              </a:solidFill>
              <a:effectLst/>
              <a:uLnTx/>
              <a:uFillTx/>
              <a:latin typeface="+mn-l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AU" sz="1600" b="1" baseline="0" dirty="0">
                <a:latin typeface="+mn-lt"/>
              </a:rPr>
              <a:t>85-150 °C H</a:t>
            </a:r>
            <a:r>
              <a:rPr lang="en-AU" sz="1600" b="1" baseline="-25000" dirty="0">
                <a:latin typeface="+mn-lt"/>
              </a:rPr>
              <a:t>2</a:t>
            </a:r>
            <a:r>
              <a:rPr lang="en-AU" sz="1600" b="1" dirty="0">
                <a:latin typeface="+mn-lt"/>
              </a:rPr>
              <a:t> release</a:t>
            </a:r>
            <a:endParaRPr kumimoji="0" lang="en-AU" sz="1600" b="1" i="0" u="none" strike="noStrike" kern="1200" cap="none" spc="0" normalizeH="0" baseline="0" noProof="0" dirty="0">
              <a:ln>
                <a:noFill/>
              </a:ln>
              <a:solidFill>
                <a:schemeClr val="tx1"/>
              </a:solidFill>
              <a:effectLst/>
              <a:uLnTx/>
              <a:uFillTx/>
              <a:latin typeface="+mn-lt"/>
            </a:endParaRPr>
          </a:p>
        </p:txBody>
      </p:sp>
      <p:sp>
        <p:nvSpPr>
          <p:cNvPr id="123" name="Rectangle 122"/>
          <p:cNvSpPr/>
          <p:nvPr/>
        </p:nvSpPr>
        <p:spPr>
          <a:xfrm>
            <a:off x="483773" y="5916504"/>
            <a:ext cx="3734872"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pt-BR" sz="1600" i="1" dirty="0">
                <a:latin typeface="Constantia" pitchFamily="18" charset="0"/>
              </a:rPr>
              <a:t>K. F. Aguey-Zinsou and J. R. Ares-Fernandez, Chem. Mater., 20, 376 (2008)</a:t>
            </a:r>
            <a:endParaRPr lang="en-AU" sz="1600" i="1" dirty="0">
              <a:latin typeface="Constantia" pitchFamily="18" charset="0"/>
            </a:endParaRPr>
          </a:p>
        </p:txBody>
      </p:sp>
      <p:pic>
        <p:nvPicPr>
          <p:cNvPr id="1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1282" y="3547183"/>
            <a:ext cx="2035743" cy="2140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5" name="TextBox 124"/>
          <p:cNvSpPr txBox="1"/>
          <p:nvPr/>
        </p:nvSpPr>
        <p:spPr>
          <a:xfrm>
            <a:off x="5257355" y="3645447"/>
            <a:ext cx="1879670" cy="6340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a:ln>
                  <a:noFill/>
                </a:ln>
                <a:solidFill>
                  <a:schemeClr val="tx1"/>
                </a:solidFill>
                <a:effectLst/>
                <a:uLnTx/>
                <a:uFillTx/>
                <a:latin typeface="+mn-lt"/>
              </a:rPr>
              <a:t>3 nm MgH</a:t>
            </a:r>
            <a:r>
              <a:rPr kumimoji="0" lang="en-AU" sz="1600" b="1" i="0" u="none" strike="noStrike" kern="1200" cap="none" spc="0" normalizeH="0" baseline="-25000" noProof="0" dirty="0">
                <a:ln>
                  <a:noFill/>
                </a:ln>
                <a:solidFill>
                  <a:schemeClr val="tx1"/>
                </a:solidFill>
                <a:effectLst/>
                <a:uLnTx/>
                <a:uFillTx/>
                <a:latin typeface="+mn-lt"/>
              </a:rPr>
              <a:t>2</a:t>
            </a:r>
            <a:endParaRPr kumimoji="0" lang="en-AU" sz="1600" b="1" i="0" u="none" strike="noStrike" kern="1200" cap="none" spc="0" normalizeH="0" noProof="0" dirty="0">
              <a:ln>
                <a:noFill/>
              </a:ln>
              <a:solidFill>
                <a:schemeClr val="tx1"/>
              </a:solidFill>
              <a:effectLst/>
              <a:uLnTx/>
              <a:uFillTx/>
              <a:latin typeface="+mn-l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AU" sz="1600" b="1" baseline="0" dirty="0">
                <a:latin typeface="+mn-lt"/>
              </a:rPr>
              <a:t>115 °C H</a:t>
            </a:r>
            <a:r>
              <a:rPr lang="en-AU" sz="1600" b="1" baseline="-25000" dirty="0">
                <a:latin typeface="+mn-lt"/>
              </a:rPr>
              <a:t>2</a:t>
            </a:r>
            <a:r>
              <a:rPr lang="en-AU" sz="1600" b="1" dirty="0">
                <a:latin typeface="+mn-lt"/>
              </a:rPr>
              <a:t> release</a:t>
            </a:r>
            <a:endParaRPr kumimoji="0" lang="en-AU" sz="1600" b="1" i="0" u="none" strike="noStrike" kern="1200" cap="none" spc="0" normalizeH="0" baseline="0" noProof="0" dirty="0">
              <a:ln>
                <a:noFill/>
              </a:ln>
              <a:solidFill>
                <a:schemeClr val="tx1"/>
              </a:solidFill>
              <a:effectLst/>
              <a:uLnTx/>
              <a:uFillTx/>
              <a:latin typeface="+mn-lt"/>
            </a:endParaRPr>
          </a:p>
        </p:txBody>
      </p:sp>
      <p:sp>
        <p:nvSpPr>
          <p:cNvPr id="126" name="Rectangle 125"/>
          <p:cNvSpPr/>
          <p:nvPr/>
        </p:nvSpPr>
        <p:spPr>
          <a:xfrm>
            <a:off x="4617683" y="5930659"/>
            <a:ext cx="3002939"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AU" sz="1600" i="1" dirty="0">
                <a:latin typeface="Constantia" pitchFamily="18" charset="0"/>
              </a:rPr>
              <a:t>S.B. </a:t>
            </a:r>
            <a:r>
              <a:rPr lang="en-AU" sz="1600" i="1" dirty="0" err="1">
                <a:latin typeface="Constantia" pitchFamily="18" charset="0"/>
              </a:rPr>
              <a:t>Kalidindi</a:t>
            </a:r>
            <a:r>
              <a:rPr lang="en-AU" sz="1600" i="1" dirty="0">
                <a:latin typeface="Constantia" pitchFamily="18" charset="0"/>
              </a:rPr>
              <a:t> et al, </a:t>
            </a:r>
            <a:r>
              <a:rPr lang="en-AU" sz="1600" i="1" dirty="0" err="1">
                <a:latin typeface="Constantia" pitchFamily="18" charset="0"/>
              </a:rPr>
              <a:t>Inorg</a:t>
            </a:r>
            <a:r>
              <a:rPr lang="en-AU" sz="1600" i="1" dirty="0">
                <a:latin typeface="Constantia" pitchFamily="18" charset="0"/>
              </a:rPr>
              <a:t>. Chem., 48, 10856 (2009)</a:t>
            </a:r>
          </a:p>
        </p:txBody>
      </p:sp>
      <p:sp>
        <p:nvSpPr>
          <p:cNvPr id="128" name="Rectangle 127"/>
          <p:cNvSpPr/>
          <p:nvPr/>
        </p:nvSpPr>
        <p:spPr>
          <a:xfrm>
            <a:off x="8149304" y="5930659"/>
            <a:ext cx="3035856"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AU" sz="1600" i="1" dirty="0" err="1">
                <a:latin typeface="Constantia" panose="02030602050306030303" pitchFamily="18" charset="0"/>
              </a:rPr>
              <a:t>K.J.Jeon</a:t>
            </a:r>
            <a:r>
              <a:rPr lang="en-AU" sz="1600" i="1" dirty="0">
                <a:latin typeface="Constantia" panose="02030602050306030303" pitchFamily="18" charset="0"/>
              </a:rPr>
              <a:t> et al, Nature Materials, 10, 286 (2011)</a:t>
            </a:r>
          </a:p>
        </p:txBody>
      </p:sp>
      <p:pic>
        <p:nvPicPr>
          <p:cNvPr id="1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165" y="3547183"/>
            <a:ext cx="2132135" cy="2148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0" name="TextBox 129"/>
          <p:cNvSpPr txBox="1"/>
          <p:nvPr/>
        </p:nvSpPr>
        <p:spPr>
          <a:xfrm>
            <a:off x="8911133" y="3697207"/>
            <a:ext cx="1591077" cy="6340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a:ln>
                  <a:noFill/>
                </a:ln>
                <a:solidFill>
                  <a:schemeClr val="tx1"/>
                </a:solidFill>
                <a:effectLst/>
                <a:uLnTx/>
                <a:uFillTx/>
                <a:latin typeface="+mn-lt"/>
              </a:rPr>
              <a:t>5 nm MgH</a:t>
            </a:r>
            <a:r>
              <a:rPr kumimoji="0" lang="en-AU" sz="1600" b="1" i="0" u="none" strike="noStrike" kern="1200" cap="none" spc="0" normalizeH="0" baseline="-25000" noProof="0" dirty="0">
                <a:ln>
                  <a:noFill/>
                </a:ln>
                <a:solidFill>
                  <a:schemeClr val="tx1"/>
                </a:solidFill>
                <a:effectLst/>
                <a:uLnTx/>
                <a:uFillTx/>
                <a:latin typeface="+mn-lt"/>
              </a:rPr>
              <a:t>2</a:t>
            </a:r>
            <a:endParaRPr kumimoji="0" lang="en-AU" sz="1600" b="1" i="0" u="none" strike="noStrike" kern="1200" cap="none" spc="0" normalizeH="0" noProof="0" dirty="0">
              <a:ln>
                <a:noFill/>
              </a:ln>
              <a:solidFill>
                <a:schemeClr val="tx1"/>
              </a:solidFill>
              <a:effectLst/>
              <a:uLnTx/>
              <a:uFillTx/>
              <a:latin typeface="+mn-l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AU" sz="1600" b="1" baseline="0" dirty="0">
                <a:latin typeface="+mn-lt"/>
              </a:rPr>
              <a:t>200 °C H</a:t>
            </a:r>
            <a:r>
              <a:rPr lang="en-AU" sz="1600" b="1" baseline="-25000" dirty="0">
                <a:latin typeface="+mn-lt"/>
              </a:rPr>
              <a:t>2</a:t>
            </a:r>
            <a:r>
              <a:rPr lang="en-AU" sz="1600" b="1" dirty="0">
                <a:latin typeface="+mn-lt"/>
              </a:rPr>
              <a:t> cycling</a:t>
            </a:r>
            <a:endParaRPr kumimoji="0" lang="en-AU" sz="1600" b="1" i="0" u="none" strike="noStrike" kern="120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241789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arn(inVertical)">
                                      <p:cBhvr>
                                        <p:cTn id="7" dur="500"/>
                                        <p:tgtEl>
                                          <p:spTgt spid="1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barn(inVertical)">
                                      <p:cBhvr>
                                        <p:cTn id="10" dur="500"/>
                                        <p:tgtEl>
                                          <p:spTgt spid="1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barn(inVertical)">
                                      <p:cBhvr>
                                        <p:cTn id="13" dur="500"/>
                                        <p:tgtEl>
                                          <p:spTgt spid="1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barn(inVertical)">
                                      <p:cBhvr>
                                        <p:cTn id="18" dur="500"/>
                                        <p:tgtEl>
                                          <p:spTgt spid="125"/>
                                        </p:tgtEl>
                                      </p:cBhvr>
                                    </p:animEffect>
                                  </p:childTnLst>
                                </p:cTn>
                              </p:par>
                              <p:par>
                                <p:cTn id="19" presetID="16" presetClass="entr" presetSubtype="21" fill="hold" nodeType="withEffect">
                                  <p:stCondLst>
                                    <p:cond delay="0"/>
                                  </p:stCondLst>
                                  <p:childTnLst>
                                    <p:set>
                                      <p:cBhvr>
                                        <p:cTn id="20" dur="1" fill="hold">
                                          <p:stCondLst>
                                            <p:cond delay="0"/>
                                          </p:stCondLst>
                                        </p:cTn>
                                        <p:tgtEl>
                                          <p:spTgt spid="124"/>
                                        </p:tgtEl>
                                        <p:attrNameLst>
                                          <p:attrName>style.visibility</p:attrName>
                                        </p:attrNameLst>
                                      </p:cBhvr>
                                      <p:to>
                                        <p:strVal val="visible"/>
                                      </p:to>
                                    </p:set>
                                    <p:animEffect transition="in" filter="barn(inVertical)">
                                      <p:cBhvr>
                                        <p:cTn id="21" dur="500"/>
                                        <p:tgtEl>
                                          <p:spTgt spid="1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6"/>
                                        </p:tgtEl>
                                        <p:attrNameLst>
                                          <p:attrName>style.visibility</p:attrName>
                                        </p:attrNameLst>
                                      </p:cBhvr>
                                      <p:to>
                                        <p:strVal val="visible"/>
                                      </p:to>
                                    </p:set>
                                    <p:animEffect transition="in" filter="barn(inVertical)">
                                      <p:cBhvr>
                                        <p:cTn id="24" dur="500"/>
                                        <p:tgtEl>
                                          <p:spTgt spid="1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0"/>
                                        </p:tgtEl>
                                        <p:attrNameLst>
                                          <p:attrName>style.visibility</p:attrName>
                                        </p:attrNameLst>
                                      </p:cBhvr>
                                      <p:to>
                                        <p:strVal val="visible"/>
                                      </p:to>
                                    </p:set>
                                    <p:animEffect transition="in" filter="barn(inVertical)">
                                      <p:cBhvr>
                                        <p:cTn id="29" dur="500"/>
                                        <p:tgtEl>
                                          <p:spTgt spid="130"/>
                                        </p:tgtEl>
                                      </p:cBhvr>
                                    </p:animEffect>
                                  </p:childTnLst>
                                </p:cTn>
                              </p:par>
                              <p:par>
                                <p:cTn id="30" presetID="16" presetClass="entr" presetSubtype="21" fill="hold" nodeType="with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barn(inVertical)">
                                      <p:cBhvr>
                                        <p:cTn id="32" dur="500"/>
                                        <p:tgtEl>
                                          <p:spTgt spid="1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8"/>
                                        </p:tgtEl>
                                        <p:attrNameLst>
                                          <p:attrName>style.visibility</p:attrName>
                                        </p:attrNameLst>
                                      </p:cBhvr>
                                      <p:to>
                                        <p:strVal val="visible"/>
                                      </p:to>
                                    </p:set>
                                    <p:animEffect transition="in" filter="barn(inVertical)">
                                      <p:cBhvr>
                                        <p:cTn id="35"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animBg="1"/>
      <p:bldP spid="125" grpId="0" animBg="1"/>
      <p:bldP spid="126" grpId="0" animBg="1"/>
      <p:bldP spid="128" grpId="0" animBg="1"/>
      <p:bldP spid="1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49247"/>
          <a:stretch/>
        </p:blipFill>
        <p:spPr>
          <a:xfrm>
            <a:off x="4481903" y="1312511"/>
            <a:ext cx="6905625" cy="2175391"/>
          </a:xfrm>
          <a:prstGeom prst="rect">
            <a:avLst/>
          </a:prstGeom>
        </p:spPr>
      </p:pic>
      <p:sp>
        <p:nvSpPr>
          <p:cNvPr id="6" name="Rectangle 5"/>
          <p:cNvSpPr/>
          <p:nvPr/>
        </p:nvSpPr>
        <p:spPr>
          <a:xfrm>
            <a:off x="6987916" y="3419635"/>
            <a:ext cx="4131793" cy="369332"/>
          </a:xfrm>
          <a:prstGeom prst="rect">
            <a:avLst/>
          </a:prstGeom>
        </p:spPr>
        <p:txBody>
          <a:bodyPr wrap="square">
            <a:spAutoFit/>
          </a:bodyPr>
          <a:lstStyle/>
          <a:p>
            <a:r>
              <a:rPr lang="en-US" dirty="0"/>
              <a:t>Liu et al, Chem. </a:t>
            </a:r>
            <a:r>
              <a:rPr lang="en-US" dirty="0" err="1"/>
              <a:t>Commun</a:t>
            </a:r>
            <a:r>
              <a:rPr lang="en-US" dirty="0"/>
              <a:t>., 2015, 51, 2429</a:t>
            </a:r>
            <a:endParaRPr lang="en-AU" dirty="0"/>
          </a:p>
        </p:txBody>
      </p:sp>
      <p:pic>
        <p:nvPicPr>
          <p:cNvPr id="8" name="Picture 7"/>
          <p:cNvPicPr>
            <a:picLocks noChangeAspect="1"/>
          </p:cNvPicPr>
          <p:nvPr/>
        </p:nvPicPr>
        <p:blipFill rotWithShape="1">
          <a:blip r:embed="rId3"/>
          <a:srcRect t="50457" r="47241" b="654"/>
          <a:stretch/>
        </p:blipFill>
        <p:spPr>
          <a:xfrm>
            <a:off x="290903" y="1312511"/>
            <a:ext cx="3643313" cy="2095500"/>
          </a:xfrm>
          <a:prstGeom prst="rect">
            <a:avLst/>
          </a:prstGeom>
        </p:spPr>
      </p:pic>
      <p:sp>
        <p:nvSpPr>
          <p:cNvPr id="2" name="TextBox 1"/>
          <p:cNvSpPr txBox="1"/>
          <p:nvPr/>
        </p:nvSpPr>
        <p:spPr>
          <a:xfrm>
            <a:off x="369363" y="3377688"/>
            <a:ext cx="1670073" cy="369332"/>
          </a:xfrm>
          <a:prstGeom prst="rect">
            <a:avLst/>
          </a:prstGeom>
          <a:noFill/>
        </p:spPr>
        <p:txBody>
          <a:bodyPr wrap="none" rtlCol="0">
            <a:spAutoFit/>
          </a:bodyPr>
          <a:lstStyle/>
          <a:p>
            <a:r>
              <a:rPr lang="en-AU" dirty="0"/>
              <a:t>Senza graphene</a:t>
            </a:r>
          </a:p>
        </p:txBody>
      </p:sp>
      <p:sp>
        <p:nvSpPr>
          <p:cNvPr id="10" name="TextBox 9"/>
          <p:cNvSpPr txBox="1"/>
          <p:nvPr/>
        </p:nvSpPr>
        <p:spPr>
          <a:xfrm>
            <a:off x="4659842" y="3460322"/>
            <a:ext cx="1495987" cy="369332"/>
          </a:xfrm>
          <a:prstGeom prst="rect">
            <a:avLst/>
          </a:prstGeom>
          <a:noFill/>
        </p:spPr>
        <p:txBody>
          <a:bodyPr wrap="none" rtlCol="0">
            <a:spAutoFit/>
          </a:bodyPr>
          <a:lstStyle/>
          <a:p>
            <a:r>
              <a:rPr lang="en-AU" dirty="0"/>
              <a:t>Con graphene</a:t>
            </a:r>
          </a:p>
        </p:txBody>
      </p:sp>
      <p:pic>
        <p:nvPicPr>
          <p:cNvPr id="3" name="Picture 2"/>
          <p:cNvPicPr>
            <a:picLocks noChangeAspect="1"/>
          </p:cNvPicPr>
          <p:nvPr/>
        </p:nvPicPr>
        <p:blipFill>
          <a:blip r:embed="rId4"/>
          <a:stretch>
            <a:fillRect/>
          </a:stretch>
        </p:blipFill>
        <p:spPr>
          <a:xfrm>
            <a:off x="-30600" y="4006137"/>
            <a:ext cx="6434138" cy="1526095"/>
          </a:xfrm>
          <a:prstGeom prst="rect">
            <a:avLst/>
          </a:prstGeom>
        </p:spPr>
      </p:pic>
      <p:pic>
        <p:nvPicPr>
          <p:cNvPr id="4" name="Picture 3"/>
          <p:cNvPicPr>
            <a:picLocks noChangeAspect="1"/>
          </p:cNvPicPr>
          <p:nvPr/>
        </p:nvPicPr>
        <p:blipFill>
          <a:blip r:embed="rId5"/>
          <a:stretch>
            <a:fillRect/>
          </a:stretch>
        </p:blipFill>
        <p:spPr>
          <a:xfrm>
            <a:off x="6313049" y="3933056"/>
            <a:ext cx="5475288" cy="1672255"/>
          </a:xfrm>
          <a:prstGeom prst="rect">
            <a:avLst/>
          </a:prstGeom>
        </p:spPr>
      </p:pic>
      <p:sp>
        <p:nvSpPr>
          <p:cNvPr id="11" name="Rectangle 10"/>
          <p:cNvSpPr/>
          <p:nvPr/>
        </p:nvSpPr>
        <p:spPr>
          <a:xfrm>
            <a:off x="6313049" y="5934066"/>
            <a:ext cx="6096000" cy="369332"/>
          </a:xfrm>
          <a:prstGeom prst="rect">
            <a:avLst/>
          </a:prstGeom>
        </p:spPr>
        <p:txBody>
          <a:bodyPr>
            <a:spAutoFit/>
          </a:bodyPr>
          <a:lstStyle/>
          <a:p>
            <a:r>
              <a:rPr lang="en-US" dirty="0"/>
              <a:t>Xia et al, Advanced Materials, 2015, 27(39), 5981</a:t>
            </a:r>
            <a:endParaRPr lang="en-AU" dirty="0"/>
          </a:p>
        </p:txBody>
      </p:sp>
      <p:sp>
        <p:nvSpPr>
          <p:cNvPr id="9" name="TextBox 8"/>
          <p:cNvSpPr txBox="1"/>
          <p:nvPr/>
        </p:nvSpPr>
        <p:spPr>
          <a:xfrm>
            <a:off x="290903" y="5571280"/>
            <a:ext cx="10604185" cy="646331"/>
          </a:xfrm>
          <a:prstGeom prst="rect">
            <a:avLst/>
          </a:prstGeom>
          <a:noFill/>
        </p:spPr>
        <p:txBody>
          <a:bodyPr wrap="none" rtlCol="0">
            <a:spAutoFit/>
          </a:bodyPr>
          <a:lstStyle/>
          <a:p>
            <a:r>
              <a:rPr lang="en-AU" dirty="0"/>
              <a:t>In cyclohexane, graphene powders from chemical intercalation of graphite and rapid thermal shocks</a:t>
            </a:r>
          </a:p>
          <a:p>
            <a:r>
              <a:rPr lang="en-AU" dirty="0"/>
              <a:t>up to 75 </a:t>
            </a:r>
            <a:r>
              <a:rPr lang="en-AU" dirty="0" err="1"/>
              <a:t>wt</a:t>
            </a:r>
            <a:r>
              <a:rPr lang="en-AU" dirty="0"/>
              <a:t>% MgH</a:t>
            </a:r>
            <a:r>
              <a:rPr lang="en-AU" baseline="-25000" dirty="0"/>
              <a:t>2 </a:t>
            </a:r>
            <a:r>
              <a:rPr lang="en-AU" dirty="0"/>
              <a:t>or</a:t>
            </a:r>
            <a:r>
              <a:rPr lang="en-AU" baseline="-25000" dirty="0"/>
              <a:t> </a:t>
            </a:r>
            <a:r>
              <a:rPr lang="en-AU" dirty="0"/>
              <a:t>around 5.7 </a:t>
            </a:r>
            <a:r>
              <a:rPr lang="en-AU" dirty="0" err="1"/>
              <a:t>wt</a:t>
            </a:r>
            <a:r>
              <a:rPr lang="en-AU" dirty="0"/>
              <a:t>% H</a:t>
            </a:r>
            <a:r>
              <a:rPr lang="en-AU" baseline="-25000" dirty="0"/>
              <a:t>2</a:t>
            </a:r>
            <a:r>
              <a:rPr lang="en-AU" dirty="0"/>
              <a:t> capacity</a:t>
            </a:r>
          </a:p>
        </p:txBody>
      </p:sp>
      <p:sp>
        <p:nvSpPr>
          <p:cNvPr id="12" name="TextBox 24"/>
          <p:cNvSpPr txBox="1"/>
          <p:nvPr/>
        </p:nvSpPr>
        <p:spPr>
          <a:xfrm>
            <a:off x="2999656" y="93814"/>
            <a:ext cx="9192344" cy="461665"/>
          </a:xfrm>
          <a:prstGeom prst="rect">
            <a:avLst/>
          </a:prstGeom>
          <a:solidFill>
            <a:schemeClr val="tx1">
              <a:lumMod val="50000"/>
              <a:lumOff val="50000"/>
            </a:schemeClr>
          </a:solidFill>
        </p:spPr>
        <p:txBody>
          <a:bodyPr wrap="square" rtlCol="0">
            <a:spAutoFit/>
          </a:bodyPr>
          <a:lstStyle/>
          <a:p>
            <a:pPr algn="r"/>
            <a:r>
              <a:rPr lang="en-AU" sz="2400" b="1" dirty="0" err="1">
                <a:solidFill>
                  <a:schemeClr val="bg1"/>
                </a:solidFill>
              </a:rPr>
              <a:t>Meccanismo</a:t>
            </a:r>
            <a:r>
              <a:rPr lang="en-AU" sz="2400" b="1" dirty="0">
                <a:solidFill>
                  <a:schemeClr val="bg1"/>
                </a:solidFill>
              </a:rPr>
              <a:t> di </a:t>
            </a:r>
            <a:r>
              <a:rPr lang="en-AU" sz="2400" b="1" dirty="0" err="1">
                <a:solidFill>
                  <a:schemeClr val="bg1"/>
                </a:solidFill>
              </a:rPr>
              <a:t>assemblaggio</a:t>
            </a:r>
            <a:r>
              <a:rPr lang="en-AU" sz="2400" b="1" dirty="0">
                <a:solidFill>
                  <a:schemeClr val="bg1"/>
                </a:solidFill>
              </a:rPr>
              <a:t> </a:t>
            </a:r>
            <a:r>
              <a:rPr lang="en-AU" sz="2400" b="1" dirty="0" err="1">
                <a:solidFill>
                  <a:schemeClr val="bg1"/>
                </a:solidFill>
              </a:rPr>
              <a:t>dei</a:t>
            </a:r>
            <a:r>
              <a:rPr lang="en-AU" sz="2400" b="1" dirty="0">
                <a:solidFill>
                  <a:schemeClr val="bg1"/>
                </a:solidFill>
              </a:rPr>
              <a:t> clusters di </a:t>
            </a:r>
            <a:r>
              <a:rPr lang="en-AU" sz="2400" b="1" dirty="0" err="1">
                <a:solidFill>
                  <a:schemeClr val="bg1"/>
                </a:solidFill>
              </a:rPr>
              <a:t>Magnesio</a:t>
            </a:r>
            <a:r>
              <a:rPr lang="en-AU" sz="2400" b="1" dirty="0">
                <a:solidFill>
                  <a:schemeClr val="bg1"/>
                </a:solidFill>
              </a:rPr>
              <a:t> in  graphene</a:t>
            </a:r>
            <a:endParaRPr lang="en-AU" sz="2400" b="1" baseline="-25000" dirty="0">
              <a:solidFill>
                <a:schemeClr val="bg1"/>
              </a:solidFill>
            </a:endParaRPr>
          </a:p>
        </p:txBody>
      </p:sp>
      <p:sp>
        <p:nvSpPr>
          <p:cNvPr id="14" name="Text Box 30"/>
          <p:cNvSpPr txBox="1">
            <a:spLocks noChangeArrowheads="1"/>
          </p:cNvSpPr>
          <p:nvPr/>
        </p:nvSpPr>
        <p:spPr bwMode="auto">
          <a:xfrm>
            <a:off x="9120336" y="857392"/>
            <a:ext cx="3110660" cy="400110"/>
          </a:xfrm>
          <a:prstGeom prst="rect">
            <a:avLst/>
          </a:prstGeom>
          <a:solidFill>
            <a:schemeClr val="tx1"/>
          </a:solidFill>
          <a:ln w="9525">
            <a:noFill/>
            <a:miter lim="800000"/>
            <a:headEnd/>
            <a:tailEnd/>
          </a:ln>
          <a:effectLst/>
        </p:spPr>
        <p:txBody>
          <a:bodyPr wrap="none">
            <a:spAutoFit/>
          </a:bodyPr>
          <a:lstStyle/>
          <a:p>
            <a:pPr eaLnBrk="1" fontAlgn="auto" hangingPunct="1">
              <a:spcBef>
                <a:spcPct val="50000"/>
              </a:spcBef>
              <a:spcAft>
                <a:spcPts val="0"/>
              </a:spcAft>
              <a:defRPr/>
            </a:pPr>
            <a:r>
              <a:rPr lang="en-US" sz="2000" i="1" dirty="0" err="1">
                <a:solidFill>
                  <a:schemeClr val="bg1"/>
                </a:solidFill>
                <a:effectLst>
                  <a:outerShdw blurRad="38100" dist="38100" dir="2700000" algn="tl">
                    <a:srgbClr val="000000">
                      <a:alpha val="43137"/>
                    </a:srgbClr>
                  </a:outerShdw>
                </a:effectLst>
                <a:latin typeface="+mn-lt"/>
              </a:rPr>
              <a:t>Eki</a:t>
            </a:r>
            <a:r>
              <a:rPr lang="en-US" sz="2000" i="1" dirty="0">
                <a:solidFill>
                  <a:schemeClr val="bg1"/>
                </a:solidFill>
                <a:effectLst>
                  <a:outerShdw blurRad="38100" dist="38100" dir="2700000" algn="tl">
                    <a:srgbClr val="000000">
                      <a:alpha val="43137"/>
                    </a:srgbClr>
                  </a:outerShdw>
                </a:effectLst>
                <a:latin typeface="+mn-lt"/>
              </a:rPr>
              <a:t> </a:t>
            </a:r>
            <a:r>
              <a:rPr lang="en-US" sz="2000" i="1" dirty="0" err="1">
                <a:solidFill>
                  <a:schemeClr val="bg1"/>
                </a:solidFill>
                <a:effectLst>
                  <a:outerShdw blurRad="38100" dist="38100" dir="2700000" algn="tl">
                    <a:srgbClr val="000000">
                      <a:alpha val="43137"/>
                    </a:srgbClr>
                  </a:outerShdw>
                </a:effectLst>
                <a:latin typeface="+mn-lt"/>
              </a:rPr>
              <a:t>Setijadi</a:t>
            </a:r>
            <a:r>
              <a:rPr lang="en-US" sz="2000" i="1" dirty="0">
                <a:solidFill>
                  <a:schemeClr val="bg1"/>
                </a:solidFill>
                <a:effectLst>
                  <a:outerShdw blurRad="38100" dist="38100" dir="2700000" algn="tl">
                    <a:srgbClr val="000000">
                      <a:alpha val="43137"/>
                    </a:srgbClr>
                  </a:outerShdw>
                </a:effectLst>
                <a:latin typeface="+mn-lt"/>
              </a:rPr>
              <a:t>, setijadi@fbk.eu </a:t>
            </a:r>
            <a:endParaRPr lang="en-US" sz="20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83828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letitgo.com.au/content/gc-power-over-the-day.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608974" y="1677548"/>
            <a:ext cx="6266119" cy="367240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5879975" y="5349956"/>
            <a:ext cx="3222870" cy="338554"/>
          </a:xfrm>
          <a:prstGeom prst="rect">
            <a:avLst/>
          </a:prstGeom>
        </p:spPr>
        <p:txBody>
          <a:bodyPr wrap="none">
            <a:spAutoFit/>
          </a:bodyPr>
          <a:lstStyle/>
          <a:p>
            <a:r>
              <a:rPr lang="en-GB" sz="1600" i="1" dirty="0"/>
              <a:t>Source:  http://www.letitgo.com.au/</a:t>
            </a:r>
          </a:p>
        </p:txBody>
      </p:sp>
      <p:sp>
        <p:nvSpPr>
          <p:cNvPr id="5" name="Ovale 4"/>
          <p:cNvSpPr/>
          <p:nvPr/>
        </p:nvSpPr>
        <p:spPr>
          <a:xfrm>
            <a:off x="80461" y="1052736"/>
            <a:ext cx="3600000" cy="360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1">
                    <a:lumMod val="75000"/>
                    <a:lumOff val="25000"/>
                  </a:schemeClr>
                </a:solidFill>
                <a:effectLst>
                  <a:outerShdw blurRad="38100" dist="38100" dir="2700000" algn="tl">
                    <a:srgbClr val="000000">
                      <a:alpha val="43137"/>
                    </a:srgbClr>
                  </a:outerShdw>
                </a:effectLst>
              </a:rPr>
              <a:t>PROBLEMA #1</a:t>
            </a:r>
          </a:p>
          <a:p>
            <a:pPr algn="just"/>
            <a:r>
              <a:rPr lang="it-IT" sz="2000" dirty="0">
                <a:solidFill>
                  <a:schemeClr val="tx1">
                    <a:lumMod val="75000"/>
                    <a:lumOff val="25000"/>
                  </a:schemeClr>
                </a:solidFill>
                <a:effectLst>
                  <a:outerShdw blurRad="38100" dist="38100" dir="2700000" algn="tl">
                    <a:srgbClr val="000000">
                      <a:alpha val="43137"/>
                    </a:srgbClr>
                  </a:outerShdw>
                </a:effectLst>
              </a:rPr>
              <a:t>INTEGRAZIONE DI FONTI RINNOVABILI E CURTAILMENT DELL’ENERGIA</a:t>
            </a:r>
          </a:p>
        </p:txBody>
      </p:sp>
      <p:sp>
        <p:nvSpPr>
          <p:cNvPr id="2" name="Ovale 1"/>
          <p:cNvSpPr/>
          <p:nvPr/>
        </p:nvSpPr>
        <p:spPr>
          <a:xfrm>
            <a:off x="2927648" y="804372"/>
            <a:ext cx="2271695" cy="2197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lumMod val="75000"/>
                    <a:lumOff val="25000"/>
                  </a:schemeClr>
                </a:solidFill>
                <a:effectLst>
                  <a:outerShdw blurRad="38100" dist="38100" dir="2700000" algn="tl">
                    <a:srgbClr val="000000">
                      <a:alpha val="43137"/>
                    </a:srgbClr>
                  </a:outerShdw>
                </a:effectLst>
              </a:rPr>
              <a:t>EU 2030</a:t>
            </a:r>
          </a:p>
          <a:p>
            <a:pPr algn="ctr"/>
            <a:endParaRPr lang="it-IT" sz="1600" dirty="0">
              <a:solidFill>
                <a:schemeClr val="tx1">
                  <a:lumMod val="75000"/>
                  <a:lumOff val="25000"/>
                </a:schemeClr>
              </a:solidFill>
              <a:effectLst>
                <a:outerShdw blurRad="38100" dist="38100" dir="2700000" algn="tl">
                  <a:srgbClr val="000000">
                    <a:alpha val="43137"/>
                  </a:srgbClr>
                </a:outerShdw>
              </a:effectLst>
            </a:endParaRPr>
          </a:p>
          <a:p>
            <a:pPr algn="ctr"/>
            <a:r>
              <a:rPr lang="it-IT" sz="1600" dirty="0">
                <a:solidFill>
                  <a:schemeClr val="tx1">
                    <a:lumMod val="75000"/>
                    <a:lumOff val="25000"/>
                  </a:schemeClr>
                </a:solidFill>
                <a:effectLst>
                  <a:outerShdw blurRad="38100" dist="38100" dir="2700000" algn="tl">
                    <a:srgbClr val="000000">
                      <a:alpha val="43137"/>
                    </a:srgbClr>
                  </a:outerShdw>
                </a:effectLst>
              </a:rPr>
              <a:t>+27% REN</a:t>
            </a:r>
          </a:p>
          <a:p>
            <a:pPr algn="ctr"/>
            <a:r>
              <a:rPr lang="it-IT" sz="1600" dirty="0">
                <a:solidFill>
                  <a:schemeClr val="tx1">
                    <a:lumMod val="75000"/>
                    <a:lumOff val="25000"/>
                  </a:schemeClr>
                </a:solidFill>
                <a:effectLst>
                  <a:outerShdw blurRad="38100" dist="38100" dir="2700000" algn="tl">
                    <a:srgbClr val="000000">
                      <a:alpha val="43137"/>
                    </a:srgbClr>
                  </a:outerShdw>
                </a:effectLst>
              </a:rPr>
              <a:t>+27% EFFICENZA</a:t>
            </a:r>
          </a:p>
          <a:p>
            <a:pPr algn="ctr"/>
            <a:r>
              <a:rPr lang="it-IT" sz="1600" dirty="0">
                <a:solidFill>
                  <a:schemeClr val="tx1">
                    <a:lumMod val="75000"/>
                    <a:lumOff val="25000"/>
                  </a:schemeClr>
                </a:solidFill>
                <a:effectLst>
                  <a:outerShdw blurRad="38100" dist="38100" dir="2700000" algn="tl">
                    <a:srgbClr val="000000">
                      <a:alpha val="43137"/>
                    </a:srgbClr>
                  </a:outerShdw>
                </a:effectLst>
              </a:rPr>
              <a:t>-40% CO</a:t>
            </a:r>
            <a:r>
              <a:rPr lang="it-IT" sz="1600" baseline="-25000" dirty="0">
                <a:solidFill>
                  <a:schemeClr val="tx1">
                    <a:lumMod val="75000"/>
                    <a:lumOff val="25000"/>
                  </a:schemeClr>
                </a:solidFill>
                <a:effectLst>
                  <a:outerShdw blurRad="38100" dist="38100" dir="2700000" algn="tl">
                    <a:srgbClr val="000000">
                      <a:alpha val="43137"/>
                    </a:srgbClr>
                  </a:outerShdw>
                </a:effectLst>
              </a:rPr>
              <a:t>2</a:t>
            </a:r>
          </a:p>
        </p:txBody>
      </p:sp>
      <p:sp>
        <p:nvSpPr>
          <p:cNvPr id="6" name="Rettangolo arrotondato 5"/>
          <p:cNvSpPr/>
          <p:nvPr/>
        </p:nvSpPr>
        <p:spPr>
          <a:xfrm>
            <a:off x="119337" y="4436712"/>
            <a:ext cx="5760638" cy="181769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solidFill>
                  <a:schemeClr val="tx1">
                    <a:lumMod val="75000"/>
                    <a:lumOff val="25000"/>
                  </a:schemeClr>
                </a:solidFill>
              </a:rPr>
              <a:t>QUANDO LA PENETRAZIONE DI MERCATO DI RISORSE VARIABILI E INTERMITTENTI INIZIERA’ A CRESCERE, NON POTRANNO Più ESSERE GESTITE SOLO AUMENTANDO L’INTELLIGENZA DELLA RETE, MA POTRANNO ESSERE SEMPRE PIU’ SOGGETTE A «</a:t>
            </a:r>
            <a:r>
              <a:rPr lang="it-IT" dirty="0">
                <a:solidFill>
                  <a:schemeClr val="tx1">
                    <a:lumMod val="75000"/>
                    <a:lumOff val="25000"/>
                  </a:schemeClr>
                </a:solidFill>
                <a:effectLst>
                  <a:outerShdw blurRad="38100" dist="38100" dir="2700000" algn="tl">
                    <a:srgbClr val="000000">
                      <a:alpha val="43137"/>
                    </a:srgbClr>
                  </a:outerShdw>
                </a:effectLst>
              </a:rPr>
              <a:t>CURTAILMENT</a:t>
            </a:r>
            <a:r>
              <a:rPr lang="it-IT" dirty="0">
                <a:solidFill>
                  <a:schemeClr val="tx1">
                    <a:lumMod val="75000"/>
                    <a:lumOff val="25000"/>
                  </a:schemeClr>
                </a:solidFill>
              </a:rPr>
              <a:t>»</a:t>
            </a:r>
          </a:p>
        </p:txBody>
      </p:sp>
      <p:sp>
        <p:nvSpPr>
          <p:cNvPr id="8" name="Ovale 7"/>
          <p:cNvSpPr/>
          <p:nvPr/>
        </p:nvSpPr>
        <p:spPr>
          <a:xfrm>
            <a:off x="4799856" y="804372"/>
            <a:ext cx="2016224" cy="18997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lumMod val="75000"/>
                    <a:lumOff val="25000"/>
                  </a:schemeClr>
                </a:solidFill>
                <a:effectLst>
                  <a:outerShdw blurRad="38100" dist="38100" dir="2700000" algn="tl">
                    <a:srgbClr val="000000">
                      <a:alpha val="43137"/>
                    </a:srgbClr>
                  </a:outerShdw>
                </a:effectLst>
              </a:rPr>
              <a:t>EU 2050</a:t>
            </a:r>
          </a:p>
          <a:p>
            <a:pPr algn="ctr"/>
            <a:endParaRPr lang="it-IT" sz="2000" dirty="0">
              <a:solidFill>
                <a:schemeClr val="tx1">
                  <a:lumMod val="75000"/>
                  <a:lumOff val="25000"/>
                </a:schemeClr>
              </a:solidFill>
              <a:effectLst>
                <a:outerShdw blurRad="38100" dist="38100" dir="2700000" algn="tl">
                  <a:srgbClr val="000000">
                    <a:alpha val="43137"/>
                  </a:srgbClr>
                </a:outerShdw>
              </a:effectLst>
            </a:endParaRPr>
          </a:p>
          <a:p>
            <a:pPr algn="ctr"/>
            <a:r>
              <a:rPr lang="it-IT" dirty="0">
                <a:solidFill>
                  <a:schemeClr val="tx1">
                    <a:lumMod val="75000"/>
                    <a:lumOff val="25000"/>
                  </a:schemeClr>
                </a:solidFill>
                <a:effectLst>
                  <a:outerShdw blurRad="38100" dist="38100" dir="2700000" algn="tl">
                    <a:srgbClr val="000000">
                      <a:alpha val="43137"/>
                    </a:srgbClr>
                  </a:outerShdw>
                </a:effectLst>
              </a:rPr>
              <a:t>-80% CO</a:t>
            </a:r>
            <a:r>
              <a:rPr lang="it-IT" baseline="-25000" dirty="0">
                <a:solidFill>
                  <a:schemeClr val="tx1">
                    <a:lumMod val="75000"/>
                    <a:lumOff val="25000"/>
                  </a:schemeClr>
                </a:solidFill>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3204331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p:cNvPicPr>
          <p:nvPr/>
        </p:nvPicPr>
        <p:blipFill>
          <a:blip r:embed="rId2">
            <a:extLst>
              <a:ext uri="{28A0092B-C50C-407E-A947-70E740481C1C}">
                <a14:useLocalDpi xmlns:a14="http://schemas.microsoft.com/office/drawing/2010/main" val="0"/>
              </a:ext>
            </a:extLst>
          </a:blip>
          <a:stretch>
            <a:fillRect/>
          </a:stretch>
        </p:blipFill>
        <p:spPr>
          <a:xfrm>
            <a:off x="5872766" y="3390768"/>
            <a:ext cx="3760842" cy="346723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73" y="3389985"/>
            <a:ext cx="3543047" cy="328398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6120" y="1453778"/>
            <a:ext cx="2275088" cy="170631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5620" y="1453778"/>
            <a:ext cx="2275088" cy="1706316"/>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7256"/>
          <a:stretch/>
        </p:blipFill>
        <p:spPr>
          <a:xfrm>
            <a:off x="8735120" y="1385400"/>
            <a:ext cx="3186186" cy="197413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187563" y="5213809"/>
            <a:ext cx="1451522" cy="1088642"/>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16997" r="21016" b="8560"/>
          <a:stretch/>
        </p:blipFill>
        <p:spPr>
          <a:xfrm rot="5400000">
            <a:off x="9195275" y="3728620"/>
            <a:ext cx="1461248" cy="1063492"/>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11643" t="9894" r="7657" b="11568"/>
          <a:stretch/>
        </p:blipFill>
        <p:spPr>
          <a:xfrm rot="5400000">
            <a:off x="3373288" y="3727886"/>
            <a:ext cx="1460307" cy="1065902"/>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l="12329" t="13699"/>
          <a:stretch/>
        </p:blipFill>
        <p:spPr>
          <a:xfrm rot="5400000">
            <a:off x="3409273" y="5216734"/>
            <a:ext cx="1411878" cy="1042364"/>
          </a:xfrm>
          <a:prstGeom prst="rect">
            <a:avLst/>
          </a:prstGeom>
        </p:spPr>
      </p:pic>
      <p:sp>
        <p:nvSpPr>
          <p:cNvPr id="13" name="TextBox 12"/>
          <p:cNvSpPr txBox="1"/>
          <p:nvPr/>
        </p:nvSpPr>
        <p:spPr>
          <a:xfrm>
            <a:off x="3143672" y="-10528"/>
            <a:ext cx="9073008" cy="954107"/>
          </a:xfrm>
          <a:prstGeom prst="rect">
            <a:avLst/>
          </a:prstGeom>
          <a:solidFill>
            <a:schemeClr val="tx1">
              <a:lumMod val="50000"/>
              <a:lumOff val="50000"/>
            </a:schemeClr>
          </a:solidFill>
        </p:spPr>
        <p:txBody>
          <a:bodyPr wrap="square" rtlCol="0">
            <a:spAutoFit/>
          </a:bodyPr>
          <a:lstStyle>
            <a:defPPr>
              <a:defRPr lang="en-US"/>
            </a:defPPr>
            <a:lvl1pPr algn="r">
              <a:defRPr sz="2400" b="1">
                <a:solidFill>
                  <a:schemeClr val="bg1"/>
                </a:solidFill>
              </a:defRPr>
            </a:lvl1pPr>
          </a:lstStyle>
          <a:p>
            <a:r>
              <a:rPr lang="en-AU" sz="2800" dirty="0"/>
              <a:t>Graphene </a:t>
            </a:r>
            <a:r>
              <a:rPr lang="en-AU" sz="2800" dirty="0" err="1"/>
              <a:t>nanoplatelets</a:t>
            </a:r>
            <a:r>
              <a:rPr lang="en-AU" sz="2800" dirty="0"/>
              <a:t> </a:t>
            </a:r>
          </a:p>
          <a:p>
            <a:r>
              <a:rPr lang="en-AU" sz="2800" dirty="0"/>
              <a:t>(</a:t>
            </a:r>
            <a:r>
              <a:rPr lang="en-AU" sz="2800" dirty="0" err="1"/>
              <a:t>spessore</a:t>
            </a:r>
            <a:r>
              <a:rPr lang="en-AU" sz="2800" dirty="0"/>
              <a:t> 1.6 nm ~ 3 layers graphene)</a:t>
            </a:r>
          </a:p>
        </p:txBody>
      </p:sp>
      <p:sp>
        <p:nvSpPr>
          <p:cNvPr id="14" name="TextBox 13"/>
          <p:cNvSpPr txBox="1"/>
          <p:nvPr/>
        </p:nvSpPr>
        <p:spPr>
          <a:xfrm>
            <a:off x="51368" y="1620138"/>
            <a:ext cx="2385990" cy="1200329"/>
          </a:xfrm>
          <a:prstGeom prst="rect">
            <a:avLst/>
          </a:prstGeom>
          <a:noFill/>
        </p:spPr>
        <p:txBody>
          <a:bodyPr wrap="square" rtlCol="0">
            <a:spAutoFit/>
          </a:bodyPr>
          <a:lstStyle/>
          <a:p>
            <a:r>
              <a:rPr lang="en-AU" sz="2400" dirty="0"/>
              <a:t>10 mg in 50 ml THF, </a:t>
            </a:r>
          </a:p>
          <a:p>
            <a:r>
              <a:rPr lang="en-AU" sz="2400" dirty="0"/>
              <a:t>sonication 1 hour</a:t>
            </a:r>
          </a:p>
        </p:txBody>
      </p:sp>
      <p:pic>
        <p:nvPicPr>
          <p:cNvPr id="15" name="Picture 14"/>
          <p:cNvPicPr>
            <a:picLocks noChangeAspect="1"/>
          </p:cNvPicPr>
          <p:nvPr/>
        </p:nvPicPr>
        <p:blipFill rotWithShape="1">
          <a:blip r:embed="rId11" cstate="print">
            <a:extLst>
              <a:ext uri="{28A0092B-C50C-407E-A947-70E740481C1C}">
                <a14:useLocalDpi xmlns:a14="http://schemas.microsoft.com/office/drawing/2010/main" val="0"/>
              </a:ext>
            </a:extLst>
          </a:blip>
          <a:srcRect l="23026" t="-4480" r="-12770" b="4480"/>
          <a:stretch/>
        </p:blipFill>
        <p:spPr>
          <a:xfrm rot="5400000">
            <a:off x="2319967" y="1623129"/>
            <a:ext cx="1429132" cy="1194349"/>
          </a:xfrm>
          <a:prstGeom prst="rect">
            <a:avLst/>
          </a:prstGeom>
        </p:spPr>
      </p:pic>
      <p:sp>
        <p:nvSpPr>
          <p:cNvPr id="16" name="TextBox 15"/>
          <p:cNvSpPr txBox="1"/>
          <p:nvPr/>
        </p:nvSpPr>
        <p:spPr>
          <a:xfrm>
            <a:off x="1758754" y="3974344"/>
            <a:ext cx="1645002" cy="707886"/>
          </a:xfrm>
          <a:prstGeom prst="rect">
            <a:avLst/>
          </a:prstGeom>
          <a:noFill/>
        </p:spPr>
        <p:txBody>
          <a:bodyPr wrap="none" rtlCol="0">
            <a:spAutoFit/>
          </a:bodyPr>
          <a:lstStyle/>
          <a:p>
            <a:r>
              <a:rPr lang="en-AU" sz="2000" dirty="0"/>
              <a:t>83% </a:t>
            </a:r>
            <a:r>
              <a:rPr lang="en-AU" sz="2000" dirty="0" err="1"/>
              <a:t>wt</a:t>
            </a:r>
            <a:r>
              <a:rPr lang="en-AU" sz="2000" dirty="0"/>
              <a:t> MgH</a:t>
            </a:r>
            <a:r>
              <a:rPr lang="en-AU" sz="2000" baseline="-25000" dirty="0"/>
              <a:t>2</a:t>
            </a:r>
            <a:r>
              <a:rPr lang="en-AU" sz="2000" dirty="0"/>
              <a:t> </a:t>
            </a:r>
          </a:p>
          <a:p>
            <a:r>
              <a:rPr lang="en-AU" sz="2000" dirty="0"/>
              <a:t>6.3 </a:t>
            </a:r>
            <a:r>
              <a:rPr lang="en-AU" sz="2000" dirty="0" err="1"/>
              <a:t>wt</a:t>
            </a:r>
            <a:r>
              <a:rPr lang="en-AU" sz="2000" dirty="0"/>
              <a:t>% H</a:t>
            </a:r>
            <a:r>
              <a:rPr lang="en-AU" sz="2000" baseline="-25000" dirty="0"/>
              <a:t>2</a:t>
            </a:r>
            <a:endParaRPr lang="en-AU" sz="2000" dirty="0"/>
          </a:p>
        </p:txBody>
      </p:sp>
      <p:sp>
        <p:nvSpPr>
          <p:cNvPr id="17" name="TextBox 16"/>
          <p:cNvSpPr txBox="1"/>
          <p:nvPr/>
        </p:nvSpPr>
        <p:spPr>
          <a:xfrm>
            <a:off x="7907896" y="3947535"/>
            <a:ext cx="1461106" cy="646331"/>
          </a:xfrm>
          <a:prstGeom prst="rect">
            <a:avLst/>
          </a:prstGeom>
          <a:noFill/>
        </p:spPr>
        <p:txBody>
          <a:bodyPr wrap="none" rtlCol="0">
            <a:spAutoFit/>
          </a:bodyPr>
          <a:lstStyle/>
          <a:p>
            <a:r>
              <a:rPr lang="en-AU" dirty="0"/>
              <a:t>91% </a:t>
            </a:r>
            <a:r>
              <a:rPr lang="en-AU" dirty="0" err="1"/>
              <a:t>wt</a:t>
            </a:r>
            <a:r>
              <a:rPr lang="en-AU" dirty="0"/>
              <a:t> MgH</a:t>
            </a:r>
            <a:r>
              <a:rPr lang="en-AU" baseline="-25000" dirty="0"/>
              <a:t>2</a:t>
            </a:r>
          </a:p>
          <a:p>
            <a:r>
              <a:rPr lang="en-AU" dirty="0"/>
              <a:t>6.9 </a:t>
            </a:r>
            <a:r>
              <a:rPr lang="en-AU" dirty="0" err="1"/>
              <a:t>wt</a:t>
            </a:r>
            <a:r>
              <a:rPr lang="en-AU" dirty="0"/>
              <a:t>% H</a:t>
            </a:r>
            <a:r>
              <a:rPr lang="en-AU" baseline="-25000" dirty="0"/>
              <a:t>2</a:t>
            </a:r>
            <a:endParaRPr lang="en-AU" dirty="0"/>
          </a:p>
        </p:txBody>
      </p:sp>
    </p:spTree>
    <p:extLst>
      <p:ext uri="{BB962C8B-B14F-4D97-AF65-F5344CB8AC3E}">
        <p14:creationId xmlns:p14="http://schemas.microsoft.com/office/powerpoint/2010/main" val="223252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83717" y="971559"/>
            <a:ext cx="5232172" cy="4208138"/>
          </a:xfrm>
          <a:prstGeom prst="rect">
            <a:avLst/>
          </a:prstGeom>
        </p:spPr>
      </p:pic>
      <p:pic>
        <p:nvPicPr>
          <p:cNvPr id="6" name="Picture 5"/>
          <p:cNvPicPr>
            <a:picLocks noChangeAspect="1"/>
          </p:cNvPicPr>
          <p:nvPr/>
        </p:nvPicPr>
        <p:blipFill rotWithShape="1">
          <a:blip r:embed="rId4"/>
          <a:srcRect l="5238" r="7790" b="49588"/>
          <a:stretch/>
        </p:blipFill>
        <p:spPr>
          <a:xfrm>
            <a:off x="2025794" y="4653136"/>
            <a:ext cx="4515757" cy="1432023"/>
          </a:xfrm>
          <a:prstGeom prst="rect">
            <a:avLst/>
          </a:prstGeom>
        </p:spPr>
      </p:pic>
      <p:pic>
        <p:nvPicPr>
          <p:cNvPr id="8" name="Picture 7"/>
          <p:cNvPicPr>
            <a:picLocks noChangeAspect="1"/>
          </p:cNvPicPr>
          <p:nvPr/>
        </p:nvPicPr>
        <p:blipFill>
          <a:blip r:embed="rId5"/>
          <a:stretch>
            <a:fillRect/>
          </a:stretch>
        </p:blipFill>
        <p:spPr>
          <a:xfrm>
            <a:off x="33536" y="1161110"/>
            <a:ext cx="2230293" cy="2109606"/>
          </a:xfrm>
          <a:prstGeom prst="rect">
            <a:avLst/>
          </a:prstGeom>
        </p:spPr>
      </p:pic>
      <p:pic>
        <p:nvPicPr>
          <p:cNvPr id="9" name="Picture 8"/>
          <p:cNvPicPr>
            <a:picLocks noChangeAspect="1"/>
          </p:cNvPicPr>
          <p:nvPr/>
        </p:nvPicPr>
        <p:blipFill>
          <a:blip r:embed="rId6"/>
          <a:stretch>
            <a:fillRect/>
          </a:stretch>
        </p:blipFill>
        <p:spPr>
          <a:xfrm>
            <a:off x="119062" y="3588535"/>
            <a:ext cx="1954280" cy="2721004"/>
          </a:xfrm>
          <a:prstGeom prst="rect">
            <a:avLst/>
          </a:prstGeom>
        </p:spPr>
      </p:pic>
      <p:sp>
        <p:nvSpPr>
          <p:cNvPr id="12" name="TextBox 11"/>
          <p:cNvSpPr txBox="1"/>
          <p:nvPr/>
        </p:nvSpPr>
        <p:spPr>
          <a:xfrm>
            <a:off x="6883717" y="5166704"/>
            <a:ext cx="5232172" cy="338554"/>
          </a:xfrm>
          <a:prstGeom prst="rect">
            <a:avLst/>
          </a:prstGeom>
          <a:noFill/>
        </p:spPr>
        <p:txBody>
          <a:bodyPr wrap="square" rtlCol="0">
            <a:spAutoFit/>
          </a:bodyPr>
          <a:lstStyle/>
          <a:p>
            <a:r>
              <a:rPr lang="en-AU" sz="1600" i="1" dirty="0" err="1"/>
              <a:t>Penicaud</a:t>
            </a:r>
            <a:r>
              <a:rPr lang="en-AU" sz="1600" i="1" dirty="0"/>
              <a:t> et al, Acc. Chem. Res., 2013, 46 (1), pp 129–137</a:t>
            </a:r>
          </a:p>
        </p:txBody>
      </p:sp>
      <p:sp>
        <p:nvSpPr>
          <p:cNvPr id="16" name="Down Arrow 15"/>
          <p:cNvSpPr/>
          <p:nvPr/>
        </p:nvSpPr>
        <p:spPr>
          <a:xfrm>
            <a:off x="3238130" y="3167685"/>
            <a:ext cx="764302" cy="115988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a:p>
        </p:txBody>
      </p:sp>
      <p:sp>
        <p:nvSpPr>
          <p:cNvPr id="17" name="Rectangle 16"/>
          <p:cNvSpPr/>
          <p:nvPr/>
        </p:nvSpPr>
        <p:spPr>
          <a:xfrm>
            <a:off x="4002432" y="3743591"/>
            <a:ext cx="2366924" cy="584775"/>
          </a:xfrm>
          <a:prstGeom prst="rect">
            <a:avLst/>
          </a:prstGeom>
        </p:spPr>
        <p:txBody>
          <a:bodyPr wrap="square">
            <a:spAutoFit/>
          </a:bodyPr>
          <a:lstStyle/>
          <a:p>
            <a:r>
              <a:rPr lang="en-AU" sz="1600" i="1" dirty="0" err="1"/>
              <a:t>Chaudury</a:t>
            </a:r>
            <a:r>
              <a:rPr lang="en-AU" sz="1600" i="1" dirty="0"/>
              <a:t> et al, J. Mater. Chem., 2012, 22, 21032</a:t>
            </a:r>
          </a:p>
        </p:txBody>
      </p:sp>
      <p:sp>
        <p:nvSpPr>
          <p:cNvPr id="11" name="TextBox 12"/>
          <p:cNvSpPr txBox="1"/>
          <p:nvPr/>
        </p:nvSpPr>
        <p:spPr>
          <a:xfrm>
            <a:off x="3326100" y="79949"/>
            <a:ext cx="8735120" cy="523220"/>
          </a:xfrm>
          <a:prstGeom prst="rect">
            <a:avLst/>
          </a:prstGeom>
          <a:solidFill>
            <a:schemeClr val="tx1">
              <a:lumMod val="50000"/>
              <a:lumOff val="50000"/>
            </a:schemeClr>
          </a:solidFill>
        </p:spPr>
        <p:txBody>
          <a:bodyPr wrap="square" rtlCol="0">
            <a:spAutoFit/>
          </a:bodyPr>
          <a:lstStyle>
            <a:defPPr>
              <a:defRPr lang="en-US"/>
            </a:defPPr>
            <a:lvl1pPr algn="r">
              <a:defRPr sz="2400" b="1">
                <a:solidFill>
                  <a:schemeClr val="bg1"/>
                </a:solidFill>
              </a:defRPr>
            </a:lvl1pPr>
          </a:lstStyle>
          <a:p>
            <a:r>
              <a:rPr lang="en-AU" sz="2800" dirty="0"/>
              <a:t>PROSSIMI PASSI</a:t>
            </a:r>
          </a:p>
        </p:txBody>
      </p:sp>
      <p:pic>
        <p:nvPicPr>
          <p:cNvPr id="7" name="Picture 6"/>
          <p:cNvPicPr>
            <a:picLocks noChangeAspect="1"/>
          </p:cNvPicPr>
          <p:nvPr/>
        </p:nvPicPr>
        <p:blipFill>
          <a:blip r:embed="rId7"/>
          <a:stretch>
            <a:fillRect/>
          </a:stretch>
        </p:blipFill>
        <p:spPr>
          <a:xfrm>
            <a:off x="2025794" y="1615126"/>
            <a:ext cx="4598022" cy="1327406"/>
          </a:xfrm>
          <a:prstGeom prst="rect">
            <a:avLst/>
          </a:prstGeom>
        </p:spPr>
      </p:pic>
      <p:sp>
        <p:nvSpPr>
          <p:cNvPr id="13" name="Ovale 12"/>
          <p:cNvSpPr/>
          <p:nvPr/>
        </p:nvSpPr>
        <p:spPr>
          <a:xfrm>
            <a:off x="4257318" y="1179075"/>
            <a:ext cx="2696591" cy="241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2000" b="1" dirty="0">
                <a:solidFill>
                  <a:schemeClr val="tx1">
                    <a:lumMod val="75000"/>
                    <a:lumOff val="25000"/>
                  </a:schemeClr>
                </a:solidFill>
              </a:rPr>
              <a:t>Consolidamento del processo di reazione e </a:t>
            </a:r>
            <a:r>
              <a:rPr lang="it-IT" sz="2000" b="1" dirty="0" err="1">
                <a:solidFill>
                  <a:schemeClr val="tx1">
                    <a:lumMod val="75000"/>
                    <a:lumOff val="25000"/>
                  </a:schemeClr>
                </a:solidFill>
              </a:rPr>
              <a:t>upscaling</a:t>
            </a:r>
            <a:endParaRPr lang="it-IT" sz="1400" b="1" dirty="0">
              <a:solidFill>
                <a:schemeClr val="tx1">
                  <a:lumMod val="75000"/>
                  <a:lumOff val="25000"/>
                </a:schemeClr>
              </a:solidFill>
            </a:endParaRPr>
          </a:p>
        </p:txBody>
      </p:sp>
    </p:spTree>
    <p:extLst>
      <p:ext uri="{BB962C8B-B14F-4D97-AF65-F5344CB8AC3E}">
        <p14:creationId xmlns:p14="http://schemas.microsoft.com/office/powerpoint/2010/main" val="176988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097587" y="109636"/>
            <a:ext cx="897096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it-IT" sz="2500" dirty="0" err="1">
                <a:solidFill>
                  <a:srgbClr val="A50021"/>
                </a:solidFill>
                <a:effectLst>
                  <a:outerShdw blurRad="38100" dist="38100" dir="2700000" algn="tl">
                    <a:srgbClr val="C0C0C0"/>
                  </a:outerShdw>
                </a:effectLst>
              </a:rPr>
              <a:t>Infiltrazione</a:t>
            </a:r>
            <a:r>
              <a:rPr lang="en-US" altLang="it-IT" sz="2500" dirty="0">
                <a:solidFill>
                  <a:srgbClr val="A50021"/>
                </a:solidFill>
                <a:effectLst>
                  <a:outerShdw blurRad="38100" dist="38100" dir="2700000" algn="tl">
                    <a:srgbClr val="C0C0C0"/>
                  </a:outerShdw>
                </a:effectLst>
              </a:rPr>
              <a:t> di Mg in </a:t>
            </a:r>
            <a:r>
              <a:rPr lang="en-US" altLang="it-IT" sz="2500" dirty="0" err="1">
                <a:solidFill>
                  <a:srgbClr val="A50021"/>
                </a:solidFill>
                <a:effectLst>
                  <a:outerShdw blurRad="38100" dist="38100" dir="2700000" algn="tl">
                    <a:srgbClr val="C0C0C0"/>
                  </a:outerShdw>
                </a:effectLst>
              </a:rPr>
              <a:t>nanoflakes</a:t>
            </a:r>
            <a:r>
              <a:rPr lang="en-US" altLang="it-IT" sz="2500" dirty="0">
                <a:solidFill>
                  <a:srgbClr val="A50021"/>
                </a:solidFill>
                <a:effectLst>
                  <a:outerShdw blurRad="38100" dist="38100" dir="2700000" algn="tl">
                    <a:srgbClr val="C0C0C0"/>
                  </a:outerShdw>
                </a:effectLst>
              </a:rPr>
              <a:t> di Graphene</a:t>
            </a:r>
          </a:p>
        </p:txBody>
      </p:sp>
      <p:pic>
        <p:nvPicPr>
          <p:cNvPr id="1229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493" y="1614463"/>
            <a:ext cx="42497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 Box 14"/>
          <p:cNvSpPr txBox="1">
            <a:spLocks noChangeArrowheads="1"/>
          </p:cNvSpPr>
          <p:nvPr/>
        </p:nvSpPr>
        <p:spPr bwMode="auto">
          <a:xfrm>
            <a:off x="0" y="5229200"/>
            <a:ext cx="10438643"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it-IT" sz="2400" dirty="0">
                <a:solidFill>
                  <a:schemeClr val="tx1">
                    <a:lumMod val="85000"/>
                    <a:lumOff val="15000"/>
                  </a:schemeClr>
                </a:solidFill>
              </a:rPr>
              <a:t>La TGA </a:t>
            </a:r>
            <a:r>
              <a:rPr lang="en-US" altLang="it-IT" sz="2400" dirty="0" err="1">
                <a:solidFill>
                  <a:schemeClr val="tx1">
                    <a:lumMod val="85000"/>
                    <a:lumOff val="15000"/>
                  </a:schemeClr>
                </a:solidFill>
              </a:rPr>
              <a:t>mostra</a:t>
            </a:r>
            <a:r>
              <a:rPr lang="en-US" altLang="it-IT" sz="2400" dirty="0">
                <a:solidFill>
                  <a:schemeClr val="tx1">
                    <a:lumMod val="85000"/>
                    <a:lumOff val="15000"/>
                  </a:schemeClr>
                </a:solidFill>
              </a:rPr>
              <a:t> </a:t>
            </a:r>
            <a:r>
              <a:rPr lang="en-US" altLang="it-IT" sz="2400" dirty="0" err="1">
                <a:solidFill>
                  <a:schemeClr val="tx1">
                    <a:lumMod val="85000"/>
                    <a:lumOff val="15000"/>
                  </a:schemeClr>
                </a:solidFill>
              </a:rPr>
              <a:t>che</a:t>
            </a:r>
            <a:r>
              <a:rPr lang="en-US" altLang="it-IT" sz="2400" dirty="0">
                <a:solidFill>
                  <a:schemeClr val="tx1">
                    <a:lumMod val="85000"/>
                    <a:lumOff val="15000"/>
                  </a:schemeClr>
                </a:solidFill>
              </a:rPr>
              <a:t> </a:t>
            </a:r>
            <a:r>
              <a:rPr lang="en-US" altLang="it-IT" sz="2400" dirty="0" err="1">
                <a:solidFill>
                  <a:schemeClr val="tx1">
                    <a:lumMod val="85000"/>
                    <a:lumOff val="15000"/>
                  </a:schemeClr>
                </a:solidFill>
              </a:rPr>
              <a:t>il</a:t>
            </a:r>
            <a:r>
              <a:rPr lang="en-US" altLang="it-IT" sz="2400" dirty="0">
                <a:solidFill>
                  <a:schemeClr val="tx1">
                    <a:lumMod val="85000"/>
                    <a:lumOff val="15000"/>
                  </a:schemeClr>
                </a:solidFill>
              </a:rPr>
              <a:t> ~3.5% di Perdita di peso </a:t>
            </a:r>
            <a:r>
              <a:rPr lang="en-US" altLang="it-IT" sz="2400" dirty="0" err="1">
                <a:solidFill>
                  <a:schemeClr val="tx1">
                    <a:lumMod val="85000"/>
                    <a:lumOff val="15000"/>
                  </a:schemeClr>
                </a:solidFill>
              </a:rPr>
              <a:t>avviene</a:t>
            </a:r>
            <a:r>
              <a:rPr lang="en-US" altLang="it-IT" sz="2400" dirty="0">
                <a:solidFill>
                  <a:schemeClr val="tx1">
                    <a:lumMod val="85000"/>
                    <a:lumOff val="15000"/>
                  </a:schemeClr>
                </a:solidFill>
              </a:rPr>
              <a:t> </a:t>
            </a:r>
            <a:r>
              <a:rPr lang="en-US" altLang="it-IT" sz="2400" dirty="0" err="1">
                <a:solidFill>
                  <a:schemeClr val="tx1">
                    <a:lumMod val="85000"/>
                    <a:lumOff val="15000"/>
                  </a:schemeClr>
                </a:solidFill>
              </a:rPr>
              <a:t>nel</a:t>
            </a:r>
            <a:r>
              <a:rPr lang="en-US" altLang="it-IT" sz="2400" dirty="0">
                <a:solidFill>
                  <a:schemeClr val="tx1">
                    <a:lumMod val="85000"/>
                    <a:lumOff val="15000"/>
                  </a:schemeClr>
                </a:solidFill>
              </a:rPr>
              <a:t> range 0 -200</a:t>
            </a:r>
            <a:r>
              <a:rPr lang="en-US" altLang="it-IT" sz="2400" baseline="30000" dirty="0">
                <a:solidFill>
                  <a:schemeClr val="tx1">
                    <a:lumMod val="85000"/>
                    <a:lumOff val="15000"/>
                  </a:schemeClr>
                </a:solidFill>
              </a:rPr>
              <a:t>0</a:t>
            </a:r>
            <a:r>
              <a:rPr lang="en-US" altLang="it-IT" sz="2400" dirty="0">
                <a:solidFill>
                  <a:schemeClr val="tx1">
                    <a:lumMod val="85000"/>
                    <a:lumOff val="15000"/>
                  </a:schemeClr>
                </a:solidFill>
              </a:rPr>
              <a:t>C. La </a:t>
            </a:r>
            <a:r>
              <a:rPr lang="en-US" altLang="it-IT" sz="2400" dirty="0" err="1">
                <a:solidFill>
                  <a:schemeClr val="tx1">
                    <a:lumMod val="85000"/>
                    <a:lumOff val="15000"/>
                  </a:schemeClr>
                </a:solidFill>
              </a:rPr>
              <a:t>spettrometria</a:t>
            </a:r>
            <a:r>
              <a:rPr lang="en-US" altLang="it-IT" sz="2400" dirty="0">
                <a:solidFill>
                  <a:schemeClr val="tx1">
                    <a:lumMod val="85000"/>
                    <a:lumOff val="15000"/>
                  </a:schemeClr>
                </a:solidFill>
              </a:rPr>
              <a:t> di </a:t>
            </a:r>
            <a:r>
              <a:rPr lang="en-US" altLang="it-IT" sz="2400" dirty="0" err="1">
                <a:solidFill>
                  <a:schemeClr val="tx1">
                    <a:lumMod val="85000"/>
                    <a:lumOff val="15000"/>
                  </a:schemeClr>
                </a:solidFill>
              </a:rPr>
              <a:t>massa</a:t>
            </a:r>
            <a:r>
              <a:rPr lang="en-US" altLang="it-IT" sz="2400" dirty="0">
                <a:solidFill>
                  <a:schemeClr val="tx1">
                    <a:lumMod val="85000"/>
                    <a:lumOff val="15000"/>
                  </a:schemeClr>
                </a:solidFill>
              </a:rPr>
              <a:t> individual </a:t>
            </a:r>
            <a:r>
              <a:rPr lang="en-US" altLang="it-IT" sz="2400" dirty="0" err="1">
                <a:solidFill>
                  <a:schemeClr val="tx1">
                    <a:lumMod val="85000"/>
                    <a:lumOff val="15000"/>
                  </a:schemeClr>
                </a:solidFill>
              </a:rPr>
              <a:t>che</a:t>
            </a:r>
            <a:r>
              <a:rPr lang="en-US" altLang="it-IT" sz="2400" dirty="0">
                <a:solidFill>
                  <a:schemeClr val="tx1">
                    <a:lumMod val="85000"/>
                    <a:lumOff val="15000"/>
                  </a:schemeClr>
                </a:solidFill>
              </a:rPr>
              <a:t> la </a:t>
            </a:r>
            <a:r>
              <a:rPr lang="en-US" altLang="it-IT" sz="2400" dirty="0" err="1">
                <a:solidFill>
                  <a:schemeClr val="tx1">
                    <a:lumMod val="85000"/>
                    <a:lumOff val="15000"/>
                  </a:schemeClr>
                </a:solidFill>
              </a:rPr>
              <a:t>maggior</a:t>
            </a:r>
            <a:r>
              <a:rPr lang="en-US" altLang="it-IT" sz="2400" dirty="0">
                <a:solidFill>
                  <a:schemeClr val="tx1">
                    <a:lumMod val="85000"/>
                    <a:lumOff val="15000"/>
                  </a:schemeClr>
                </a:solidFill>
              </a:rPr>
              <a:t> parte </a:t>
            </a:r>
            <a:r>
              <a:rPr lang="en-US" altLang="it-IT" sz="2400" dirty="0" err="1">
                <a:solidFill>
                  <a:schemeClr val="tx1">
                    <a:lumMod val="85000"/>
                    <a:lumOff val="15000"/>
                  </a:schemeClr>
                </a:solidFill>
              </a:rPr>
              <a:t>della</a:t>
            </a:r>
            <a:r>
              <a:rPr lang="en-US" altLang="it-IT" sz="2400" dirty="0">
                <a:solidFill>
                  <a:schemeClr val="tx1">
                    <a:lumMod val="85000"/>
                    <a:lumOff val="15000"/>
                  </a:schemeClr>
                </a:solidFill>
              </a:rPr>
              <a:t> Perdita di H </a:t>
            </a:r>
            <a:r>
              <a:rPr lang="en-US" altLang="it-IT" sz="2400" dirty="0" err="1">
                <a:solidFill>
                  <a:schemeClr val="tx1">
                    <a:lumMod val="85000"/>
                    <a:lumOff val="15000"/>
                  </a:schemeClr>
                </a:solidFill>
              </a:rPr>
              <a:t>avviene</a:t>
            </a:r>
            <a:r>
              <a:rPr lang="en-US" altLang="it-IT" sz="2400" dirty="0">
                <a:solidFill>
                  <a:schemeClr val="tx1">
                    <a:lumMod val="85000"/>
                    <a:lumOff val="15000"/>
                  </a:schemeClr>
                </a:solidFill>
              </a:rPr>
              <a:t> </a:t>
            </a:r>
            <a:r>
              <a:rPr lang="en-US" altLang="it-IT" sz="2400" dirty="0" err="1">
                <a:solidFill>
                  <a:schemeClr val="tx1">
                    <a:lumMod val="85000"/>
                    <a:lumOff val="15000"/>
                  </a:schemeClr>
                </a:solidFill>
              </a:rPr>
              <a:t>nello</a:t>
            </a:r>
            <a:r>
              <a:rPr lang="en-US" altLang="it-IT" sz="2400" dirty="0">
                <a:solidFill>
                  <a:schemeClr val="tx1">
                    <a:lumMod val="85000"/>
                    <a:lumOff val="15000"/>
                  </a:schemeClr>
                </a:solidFill>
              </a:rPr>
              <a:t> </a:t>
            </a:r>
            <a:r>
              <a:rPr lang="en-US" altLang="it-IT" sz="2400" dirty="0" err="1">
                <a:solidFill>
                  <a:schemeClr val="tx1">
                    <a:lumMod val="85000"/>
                    <a:lumOff val="15000"/>
                  </a:schemeClr>
                </a:solidFill>
              </a:rPr>
              <a:t>stesso</a:t>
            </a:r>
            <a:r>
              <a:rPr lang="en-US" altLang="it-IT" sz="2400" dirty="0">
                <a:solidFill>
                  <a:schemeClr val="tx1">
                    <a:lumMod val="85000"/>
                    <a:lumOff val="15000"/>
                  </a:schemeClr>
                </a:solidFill>
              </a:rPr>
              <a:t> range di </a:t>
            </a:r>
            <a:r>
              <a:rPr lang="en-US" altLang="it-IT" sz="2400" dirty="0" err="1">
                <a:solidFill>
                  <a:schemeClr val="tx1">
                    <a:lumMod val="85000"/>
                    <a:lumOff val="15000"/>
                  </a:schemeClr>
                </a:solidFill>
              </a:rPr>
              <a:t>temperatura</a:t>
            </a:r>
            <a:r>
              <a:rPr lang="en-US" altLang="it-IT" sz="2400" dirty="0">
                <a:solidFill>
                  <a:schemeClr val="tx1">
                    <a:lumMod val="85000"/>
                    <a:lumOff val="15000"/>
                  </a:schemeClr>
                </a:solidFill>
              </a:rPr>
              <a:t>. </a:t>
            </a:r>
          </a:p>
        </p:txBody>
      </p:sp>
      <p:grpSp>
        <p:nvGrpSpPr>
          <p:cNvPr id="12304" name="Group 16"/>
          <p:cNvGrpSpPr>
            <a:grpSpLocks/>
          </p:cNvGrpSpPr>
          <p:nvPr/>
        </p:nvGrpSpPr>
        <p:grpSpPr bwMode="auto">
          <a:xfrm>
            <a:off x="1507368" y="1630338"/>
            <a:ext cx="4572000" cy="3319462"/>
            <a:chOff x="0" y="1207"/>
            <a:chExt cx="2604" cy="1912"/>
          </a:xfrm>
        </p:grpSpPr>
        <p:pic>
          <p:nvPicPr>
            <p:cNvPr id="1229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7"/>
              <a:ext cx="2604"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Line 7"/>
            <p:cNvSpPr>
              <a:spLocks noChangeShapeType="1"/>
            </p:cNvSpPr>
            <p:nvPr/>
          </p:nvSpPr>
          <p:spPr bwMode="auto">
            <a:xfrm>
              <a:off x="441" y="2491"/>
              <a:ext cx="2057" cy="0"/>
            </a:xfrm>
            <a:prstGeom prst="line">
              <a:avLst/>
            </a:prstGeom>
            <a:noFill/>
            <a:ln w="9525">
              <a:solidFill>
                <a:schemeClr val="tx1">
                  <a:lumMod val="65000"/>
                  <a:lumOff val="3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96" name="Line 8"/>
            <p:cNvSpPr>
              <a:spLocks noChangeShapeType="1"/>
            </p:cNvSpPr>
            <p:nvPr/>
          </p:nvSpPr>
          <p:spPr bwMode="auto">
            <a:xfrm>
              <a:off x="456" y="2009"/>
              <a:ext cx="725" cy="0"/>
            </a:xfrm>
            <a:prstGeom prst="line">
              <a:avLst/>
            </a:prstGeom>
            <a:noFill/>
            <a:ln w="9525">
              <a:solidFill>
                <a:schemeClr val="tx1">
                  <a:lumMod val="65000"/>
                  <a:lumOff val="3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98" name="Line 10"/>
            <p:cNvSpPr>
              <a:spLocks noChangeShapeType="1"/>
            </p:cNvSpPr>
            <p:nvPr/>
          </p:nvSpPr>
          <p:spPr bwMode="auto">
            <a:xfrm>
              <a:off x="1153" y="1787"/>
              <a:ext cx="0" cy="20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99" name="Text Box 11"/>
            <p:cNvSpPr txBox="1">
              <a:spLocks noChangeArrowheads="1"/>
            </p:cNvSpPr>
            <p:nvPr/>
          </p:nvSpPr>
          <p:spPr bwMode="auto">
            <a:xfrm>
              <a:off x="1302" y="1711"/>
              <a:ext cx="359"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400" dirty="0"/>
                <a:t>~2.5%</a:t>
              </a:r>
            </a:p>
          </p:txBody>
        </p:sp>
        <p:sp>
          <p:nvSpPr>
            <p:cNvPr id="12300" name="Line 12"/>
            <p:cNvSpPr>
              <a:spLocks noChangeShapeType="1"/>
            </p:cNvSpPr>
            <p:nvPr/>
          </p:nvSpPr>
          <p:spPr bwMode="auto">
            <a:xfrm>
              <a:off x="1006" y="2016"/>
              <a:ext cx="0" cy="44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1" name="Text Box 13"/>
            <p:cNvSpPr txBox="1">
              <a:spLocks noChangeArrowheads="1"/>
            </p:cNvSpPr>
            <p:nvPr/>
          </p:nvSpPr>
          <p:spPr bwMode="auto">
            <a:xfrm>
              <a:off x="1079" y="2148"/>
              <a:ext cx="281"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400"/>
                <a:t>~5%</a:t>
              </a:r>
            </a:p>
          </p:txBody>
        </p:sp>
        <p:sp>
          <p:nvSpPr>
            <p:cNvPr id="12303" name="Line 15"/>
            <p:cNvSpPr>
              <a:spLocks noChangeShapeType="1"/>
            </p:cNvSpPr>
            <p:nvPr/>
          </p:nvSpPr>
          <p:spPr bwMode="auto">
            <a:xfrm flipV="1">
              <a:off x="686" y="1781"/>
              <a:ext cx="480" cy="6"/>
            </a:xfrm>
            <a:prstGeom prst="line">
              <a:avLst/>
            </a:prstGeom>
            <a:noFill/>
            <a:ln w="9525">
              <a:solidFill>
                <a:schemeClr val="tx1">
                  <a:lumMod val="65000"/>
                  <a:lumOff val="3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2305" name="Text Box 17"/>
          <p:cNvSpPr txBox="1">
            <a:spLocks noChangeArrowheads="1"/>
          </p:cNvSpPr>
          <p:nvPr/>
        </p:nvSpPr>
        <p:spPr bwMode="auto">
          <a:xfrm>
            <a:off x="7733543" y="1428725"/>
            <a:ext cx="1405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t>H desorption</a:t>
            </a:r>
          </a:p>
        </p:txBody>
      </p:sp>
      <p:sp>
        <p:nvSpPr>
          <p:cNvPr id="4" name="Rettangolo 3"/>
          <p:cNvSpPr/>
          <p:nvPr/>
        </p:nvSpPr>
        <p:spPr>
          <a:xfrm>
            <a:off x="7396994" y="1860525"/>
            <a:ext cx="1076325" cy="33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85000"/>
                    <a:lumOff val="15000"/>
                  </a:schemeClr>
                </a:solidFill>
              </a:rPr>
              <a:t>~140°C</a:t>
            </a:r>
          </a:p>
        </p:txBody>
      </p:sp>
      <p:cxnSp>
        <p:nvCxnSpPr>
          <p:cNvPr id="3" name="Connettore 1 2"/>
          <p:cNvCxnSpPr/>
          <p:nvPr/>
        </p:nvCxnSpPr>
        <p:spPr>
          <a:xfrm>
            <a:off x="2711624" y="2636912"/>
            <a:ext cx="0" cy="158417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041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133470" y="735087"/>
            <a:ext cx="100832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400" dirty="0">
                <a:solidFill>
                  <a:srgbClr val="009FC4"/>
                </a:solidFill>
              </a:rPr>
              <a:t>Design di </a:t>
            </a:r>
            <a:r>
              <a:rPr lang="en-US" altLang="it-IT" sz="2400" dirty="0" err="1">
                <a:solidFill>
                  <a:srgbClr val="009FC4"/>
                </a:solidFill>
              </a:rPr>
              <a:t>reattori</a:t>
            </a:r>
            <a:r>
              <a:rPr lang="en-US" altLang="it-IT" sz="2400" dirty="0">
                <a:solidFill>
                  <a:srgbClr val="009FC4"/>
                </a:solidFill>
              </a:rPr>
              <a:t> di </a:t>
            </a:r>
            <a:r>
              <a:rPr lang="en-US" altLang="it-IT" sz="2400" dirty="0" err="1">
                <a:solidFill>
                  <a:srgbClr val="009FC4"/>
                </a:solidFill>
              </a:rPr>
              <a:t>scala</a:t>
            </a:r>
            <a:r>
              <a:rPr lang="en-US" altLang="it-IT" sz="2400" dirty="0">
                <a:solidFill>
                  <a:srgbClr val="009FC4"/>
                </a:solidFill>
              </a:rPr>
              <a:t> </a:t>
            </a:r>
            <a:r>
              <a:rPr lang="en-US" altLang="it-IT" sz="2400" dirty="0" err="1">
                <a:solidFill>
                  <a:srgbClr val="009FC4"/>
                </a:solidFill>
              </a:rPr>
              <a:t>reale</a:t>
            </a:r>
            <a:r>
              <a:rPr lang="en-US" altLang="it-IT" sz="2400" dirty="0">
                <a:solidFill>
                  <a:srgbClr val="009FC4"/>
                </a:solidFill>
              </a:rPr>
              <a:t> per </a:t>
            </a:r>
            <a:r>
              <a:rPr lang="en-US" altLang="it-IT" sz="2400" dirty="0" err="1">
                <a:solidFill>
                  <a:srgbClr val="009FC4"/>
                </a:solidFill>
              </a:rPr>
              <a:t>prodizione</a:t>
            </a:r>
            <a:r>
              <a:rPr lang="en-US" altLang="it-IT" sz="2400" dirty="0">
                <a:solidFill>
                  <a:srgbClr val="009FC4"/>
                </a:solidFill>
              </a:rPr>
              <a:t> di </a:t>
            </a:r>
            <a:r>
              <a:rPr lang="en-US" altLang="it-IT" sz="2400" dirty="0" err="1">
                <a:solidFill>
                  <a:srgbClr val="009FC4"/>
                </a:solidFill>
              </a:rPr>
              <a:t>materiali</a:t>
            </a:r>
            <a:r>
              <a:rPr lang="en-US" altLang="it-IT" sz="2400" dirty="0">
                <a:solidFill>
                  <a:srgbClr val="009FC4"/>
                </a:solidFill>
              </a:rPr>
              <a:t> </a:t>
            </a:r>
            <a:r>
              <a:rPr lang="en-US" altLang="it-IT" sz="2400" dirty="0" err="1">
                <a:solidFill>
                  <a:srgbClr val="009FC4"/>
                </a:solidFill>
              </a:rPr>
              <a:t>nanostrutturati</a:t>
            </a:r>
            <a:endParaRPr lang="en-US" altLang="it-IT" sz="2400" dirty="0">
              <a:solidFill>
                <a:srgbClr val="A50021"/>
              </a:solidFill>
            </a:endParaRPr>
          </a:p>
        </p:txBody>
      </p:sp>
      <p:sp>
        <p:nvSpPr>
          <p:cNvPr id="5" name="Text Box 16"/>
          <p:cNvSpPr txBox="1">
            <a:spLocks noChangeArrowheads="1"/>
          </p:cNvSpPr>
          <p:nvPr/>
        </p:nvSpPr>
        <p:spPr bwMode="auto">
          <a:xfrm>
            <a:off x="0" y="5008623"/>
            <a:ext cx="3274357" cy="1323439"/>
          </a:xfrm>
          <a:prstGeom prst="rect">
            <a:avLst/>
          </a:prstGeom>
          <a:solidFill>
            <a:srgbClr val="FFFFFF">
              <a:alpha val="69804"/>
            </a:srgbClr>
          </a:solid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600" dirty="0">
                <a:sym typeface="Wingdings" panose="05000000000000000000" pitchFamily="2" charset="2"/>
              </a:rPr>
              <a:t>OBIETTIVI RAGGIUNTI:</a:t>
            </a:r>
          </a:p>
          <a:p>
            <a:pPr>
              <a:spcBef>
                <a:spcPct val="0"/>
              </a:spcBef>
              <a:buFontTx/>
              <a:buNone/>
            </a:pPr>
            <a:r>
              <a:rPr lang="en-US" altLang="it-IT" sz="1600" dirty="0">
                <a:solidFill>
                  <a:srgbClr val="A50021"/>
                </a:solidFill>
                <a:sym typeface="Wingdings" panose="05000000000000000000" pitchFamily="2" charset="2"/>
              </a:rPr>
              <a:t>REALIZZATO UN NUOVO REATTORE IN GRADO DI SINTETIZZARE MATERIALI SU SCALA DI GRAMMI</a:t>
            </a:r>
            <a:endParaRPr lang="en-US" altLang="it-IT" sz="1600" dirty="0">
              <a:solidFill>
                <a:srgbClr val="A50021"/>
              </a:solidFill>
            </a:endParaRPr>
          </a:p>
        </p:txBody>
      </p:sp>
      <p:pic>
        <p:nvPicPr>
          <p:cNvPr id="6" name="Picture 4" descr="C:\Users\roccabruna\Google Drive\Documenti\reattore chimico\slide\foto\20150429_103359.jpg"/>
          <p:cNvPicPr>
            <a:picLocks noChangeAspect="1" noChangeArrowheads="1"/>
          </p:cNvPicPr>
          <p:nvPr/>
        </p:nvPicPr>
        <p:blipFill>
          <a:blip r:embed="rId3" cstate="print">
            <a:extLst>
              <a:ext uri="{28A0092B-C50C-407E-A947-70E740481C1C}">
                <a14:useLocalDpi xmlns:a14="http://schemas.microsoft.com/office/drawing/2010/main" val="0"/>
              </a:ext>
            </a:extLst>
          </a:blip>
          <a:srcRect l="36552" t="30940" r="8441" b="18428"/>
          <a:stretch>
            <a:fillRect/>
          </a:stretch>
        </p:blipFill>
        <p:spPr bwMode="auto">
          <a:xfrm>
            <a:off x="3626502" y="1781038"/>
            <a:ext cx="1116632" cy="182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6"/>
          <p:cNvSpPr txBox="1">
            <a:spLocks noChangeArrowheads="1"/>
          </p:cNvSpPr>
          <p:nvPr/>
        </p:nvSpPr>
        <p:spPr bwMode="auto">
          <a:xfrm>
            <a:off x="7019023" y="4686943"/>
            <a:ext cx="5038803" cy="1015663"/>
          </a:xfrm>
          <a:prstGeom prst="rect">
            <a:avLst/>
          </a:prstGeom>
          <a:solidFill>
            <a:srgbClr val="FFFF00"/>
          </a:solidFill>
          <a:ln>
            <a:solidFill>
              <a:srgbClr val="C00000"/>
            </a:solid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000" dirty="0">
                <a:sym typeface="Wingdings" panose="05000000000000000000" pitchFamily="2" charset="2"/>
              </a:rPr>
              <a:t>PASSI FUTURI:</a:t>
            </a:r>
          </a:p>
          <a:p>
            <a:pPr>
              <a:spcBef>
                <a:spcPct val="0"/>
              </a:spcBef>
              <a:buFontTx/>
              <a:buNone/>
            </a:pPr>
            <a:r>
              <a:rPr lang="en-US" altLang="it-IT" sz="2000" dirty="0">
                <a:sym typeface="Wingdings" panose="05000000000000000000" pitchFamily="2" charset="2"/>
              </a:rPr>
              <a:t> </a:t>
            </a:r>
            <a:r>
              <a:rPr lang="en-US" altLang="it-IT" sz="2000" dirty="0">
                <a:solidFill>
                  <a:srgbClr val="A50021"/>
                </a:solidFill>
                <a:sym typeface="Wingdings" panose="05000000000000000000" pitchFamily="2" charset="2"/>
              </a:rPr>
              <a:t>design and realization of a reactor for kg scale production of G-based </a:t>
            </a:r>
            <a:r>
              <a:rPr lang="en-US" altLang="it-IT" sz="2000" dirty="0" err="1">
                <a:solidFill>
                  <a:srgbClr val="A50021"/>
                </a:solidFill>
                <a:sym typeface="Wingdings" panose="05000000000000000000" pitchFamily="2" charset="2"/>
              </a:rPr>
              <a:t>nanostrutures</a:t>
            </a:r>
            <a:endParaRPr lang="en-US" altLang="it-IT" sz="2000" dirty="0">
              <a:solidFill>
                <a:srgbClr val="A50021"/>
              </a:solidFill>
            </a:endParaRPr>
          </a:p>
        </p:txBody>
      </p:sp>
      <p:pic>
        <p:nvPicPr>
          <p:cNvPr id="8" name="Picture 3" descr="C:\Users\roccabruna\Google Drive\Documenti\reattore chimico\slide\foto\20150429_105437.jpg"/>
          <p:cNvPicPr>
            <a:picLocks noChangeAspect="1" noChangeArrowheads="1"/>
          </p:cNvPicPr>
          <p:nvPr/>
        </p:nvPicPr>
        <p:blipFill>
          <a:blip r:embed="rId4">
            <a:extLst>
              <a:ext uri="{28A0092B-C50C-407E-A947-70E740481C1C}">
                <a14:useLocalDpi xmlns:a14="http://schemas.microsoft.com/office/drawing/2010/main" val="0"/>
              </a:ext>
            </a:extLst>
          </a:blip>
          <a:srcRect l="7159" t="19173" r="12395" b="26855"/>
          <a:stretch>
            <a:fillRect/>
          </a:stretch>
        </p:blipFill>
        <p:spPr bwMode="auto">
          <a:xfrm>
            <a:off x="3626502" y="3619199"/>
            <a:ext cx="1719791" cy="205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roccabruna\Downloads\20150429_120724.jpg"/>
          <p:cNvPicPr>
            <a:picLocks noChangeAspect="1" noChangeArrowheads="1"/>
          </p:cNvPicPr>
          <p:nvPr/>
        </p:nvPicPr>
        <p:blipFill>
          <a:blip r:embed="rId5" cstate="print"/>
          <a:srcRect l="19288" r="28738"/>
          <a:stretch>
            <a:fillRect/>
          </a:stretch>
        </p:blipFill>
        <p:spPr bwMode="auto">
          <a:xfrm rot="5400000">
            <a:off x="4823674" y="1710472"/>
            <a:ext cx="1958046" cy="2119126"/>
          </a:xfrm>
          <a:prstGeom prst="rect">
            <a:avLst/>
          </a:prstGeom>
          <a:noFill/>
        </p:spPr>
      </p:pic>
      <p:sp>
        <p:nvSpPr>
          <p:cNvPr id="10" name="Rettangolo 9"/>
          <p:cNvSpPr/>
          <p:nvPr/>
        </p:nvSpPr>
        <p:spPr>
          <a:xfrm>
            <a:off x="0" y="1736646"/>
            <a:ext cx="3626502" cy="2471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effectLst>
                  <a:outerShdw blurRad="38100" dist="38100" dir="2700000" algn="tl">
                    <a:srgbClr val="000000">
                      <a:alpha val="43137"/>
                    </a:srgbClr>
                  </a:outerShdw>
                </a:effectLst>
              </a:rPr>
              <a:t>SPECIFICHE INGEGNERISTICHE</a:t>
            </a:r>
          </a:p>
          <a:p>
            <a:pPr marL="285750" indent="-285750">
              <a:buFont typeface="Arial" panose="020B0604020202020204" pitchFamily="34" charset="0"/>
              <a:buChar char="•"/>
            </a:pPr>
            <a:r>
              <a:rPr lang="en-GB" dirty="0">
                <a:solidFill>
                  <a:schemeClr val="tx1"/>
                </a:solidFill>
              </a:rPr>
              <a:t>VOLUME INTERNO: 300 ml</a:t>
            </a:r>
          </a:p>
          <a:p>
            <a:pPr marL="285750" indent="-285750">
              <a:buFont typeface="Arial" panose="020B0604020202020204" pitchFamily="34" charset="0"/>
              <a:buChar char="•"/>
            </a:pPr>
            <a:r>
              <a:rPr lang="en-GB" dirty="0">
                <a:solidFill>
                  <a:schemeClr val="tx1"/>
                </a:solidFill>
              </a:rPr>
              <a:t>PESO TOTALE DEL MATERIALE SECCO: ~ 2 g</a:t>
            </a:r>
          </a:p>
          <a:p>
            <a:pPr marL="285750" indent="-285750">
              <a:buFont typeface="Arial" panose="020B0604020202020204" pitchFamily="34" charset="0"/>
              <a:buChar char="•"/>
            </a:pPr>
            <a:r>
              <a:rPr lang="en-GB" dirty="0">
                <a:solidFill>
                  <a:schemeClr val="tx1"/>
                </a:solidFill>
              </a:rPr>
              <a:t>MASSIMA PRESSIONE DI LAVORO: 30 Bars</a:t>
            </a:r>
          </a:p>
          <a:p>
            <a:pPr marL="285750" indent="-285750">
              <a:buFont typeface="Arial" panose="020B0604020202020204" pitchFamily="34" charset="0"/>
              <a:buChar char="•"/>
            </a:pPr>
            <a:r>
              <a:rPr lang="en-GB" dirty="0">
                <a:solidFill>
                  <a:schemeClr val="tx1"/>
                </a:solidFill>
              </a:rPr>
              <a:t>MASSIMA TEMPERATURA DI LAVORO: 200°C</a:t>
            </a:r>
          </a:p>
          <a:p>
            <a:pPr marL="285750" indent="-285750">
              <a:buFont typeface="Arial" panose="020B0604020202020204" pitchFamily="34" charset="0"/>
              <a:buChar char="•"/>
            </a:pPr>
            <a:r>
              <a:rPr lang="en-GB" dirty="0">
                <a:solidFill>
                  <a:schemeClr val="tx1"/>
                </a:solidFill>
              </a:rPr>
              <a:t>GAS DI CARICA: hydrogen, argon</a:t>
            </a:r>
          </a:p>
          <a:p>
            <a:pPr marL="285750" indent="-285750">
              <a:buFont typeface="Arial" panose="020B0604020202020204" pitchFamily="34" charset="0"/>
              <a:buChar char="•"/>
            </a:pPr>
            <a:r>
              <a:rPr lang="en-GB" dirty="0">
                <a:solidFill>
                  <a:schemeClr val="tx1"/>
                </a:solidFill>
              </a:rPr>
              <a:t>MATERIALE: SS AISI 316 L</a:t>
            </a:r>
          </a:p>
          <a:p>
            <a:pPr marL="285750" indent="-285750">
              <a:buFont typeface="Arial" panose="020B0604020202020204" pitchFamily="34" charset="0"/>
              <a:buChar char="•"/>
            </a:pPr>
            <a:r>
              <a:rPr lang="en-GB" dirty="0">
                <a:solidFill>
                  <a:schemeClr val="tx1"/>
                </a:solidFill>
              </a:rPr>
              <a:t>MIXER PER SINTESI OMOGENEA DEL MATERIALE</a:t>
            </a:r>
          </a:p>
        </p:txBody>
      </p:sp>
      <p:pic>
        <p:nvPicPr>
          <p:cNvPr id="11" name="Immagine 10"/>
          <p:cNvPicPr>
            <a:picLocks noChangeAspect="1"/>
          </p:cNvPicPr>
          <p:nvPr/>
        </p:nvPicPr>
        <p:blipFill>
          <a:blip r:embed="rId6"/>
          <a:stretch>
            <a:fillRect/>
          </a:stretch>
        </p:blipFill>
        <p:spPr>
          <a:xfrm>
            <a:off x="5299232" y="3482573"/>
            <a:ext cx="1670637" cy="2211350"/>
          </a:xfrm>
          <a:prstGeom prst="rect">
            <a:avLst/>
          </a:prstGeom>
        </p:spPr>
      </p:pic>
      <p:sp>
        <p:nvSpPr>
          <p:cNvPr id="12" name="Rettangolo 11"/>
          <p:cNvSpPr/>
          <p:nvPr/>
        </p:nvSpPr>
        <p:spPr>
          <a:xfrm>
            <a:off x="7077478" y="1625400"/>
            <a:ext cx="5094636" cy="2123658"/>
          </a:xfrm>
          <a:prstGeom prst="rect">
            <a:avLst/>
          </a:prstGeom>
          <a:solidFill>
            <a:srgbClr val="FFFFFF">
              <a:alpha val="69804"/>
            </a:srgbClr>
          </a:solidFill>
        </p:spPr>
        <p:txBody>
          <a:bodyPr wrap="square">
            <a:spAutoFit/>
          </a:bodyPr>
          <a:lstStyle/>
          <a:p>
            <a:r>
              <a:rPr lang="it-IT" sz="2000" b="1" i="1" dirty="0"/>
              <a:t>CARATTERISTICHE PRINCIPALI DEL REATTORE</a:t>
            </a:r>
          </a:p>
          <a:p>
            <a:r>
              <a:rPr lang="it-IT" sz="1600" b="1" i="1" dirty="0"/>
              <a:t>MAGNETIC CUOPLING for MIXER DRIVE</a:t>
            </a:r>
            <a:r>
              <a:rPr lang="it-IT" sz="1600" i="1" dirty="0"/>
              <a:t>: </a:t>
            </a:r>
            <a:r>
              <a:rPr lang="it-IT" sz="1600" i="1" dirty="0" err="1"/>
              <a:t>prevent</a:t>
            </a:r>
            <a:r>
              <a:rPr lang="it-IT" sz="1600" i="1" dirty="0"/>
              <a:t> </a:t>
            </a:r>
            <a:r>
              <a:rPr lang="it-IT" sz="1600" i="1" dirty="0" err="1"/>
              <a:t>hydrogen</a:t>
            </a:r>
            <a:r>
              <a:rPr lang="it-IT" sz="1600" i="1" dirty="0"/>
              <a:t> </a:t>
            </a:r>
            <a:r>
              <a:rPr lang="it-IT" sz="1600" i="1" dirty="0" err="1"/>
              <a:t>leakage</a:t>
            </a:r>
            <a:endParaRPr lang="it-IT" sz="1600" i="1" dirty="0"/>
          </a:p>
          <a:p>
            <a:r>
              <a:rPr lang="it-IT" sz="1600" b="1" i="1" dirty="0"/>
              <a:t>PIPING DESIGN</a:t>
            </a:r>
            <a:r>
              <a:rPr lang="it-IT" sz="1600" i="1" dirty="0"/>
              <a:t>: </a:t>
            </a:r>
            <a:r>
              <a:rPr lang="it-IT" sz="1600" i="1" dirty="0" err="1"/>
              <a:t>inlet</a:t>
            </a:r>
            <a:r>
              <a:rPr lang="it-IT" sz="1600" i="1" dirty="0"/>
              <a:t> and outlet in </a:t>
            </a:r>
            <a:r>
              <a:rPr lang="it-IT" sz="1600" i="1" dirty="0" err="1"/>
              <a:t>close</a:t>
            </a:r>
            <a:r>
              <a:rPr lang="it-IT" sz="1600" i="1" dirty="0"/>
              <a:t> </a:t>
            </a:r>
            <a:r>
              <a:rPr lang="it-IT" sz="1600" i="1" dirty="0" err="1"/>
              <a:t>contact</a:t>
            </a:r>
            <a:r>
              <a:rPr lang="it-IT" sz="1600" i="1" dirty="0"/>
              <a:t> with the </a:t>
            </a:r>
            <a:r>
              <a:rPr lang="it-IT" sz="1600" i="1" dirty="0" err="1"/>
              <a:t>synthesis</a:t>
            </a:r>
            <a:r>
              <a:rPr lang="it-IT" sz="1600" i="1" dirty="0"/>
              <a:t> </a:t>
            </a:r>
            <a:r>
              <a:rPr lang="it-IT" sz="1600" i="1" dirty="0" err="1"/>
              <a:t>process</a:t>
            </a:r>
            <a:endParaRPr lang="it-IT" sz="1600" i="1" dirty="0"/>
          </a:p>
          <a:p>
            <a:r>
              <a:rPr lang="it-IT" sz="1600" b="1" i="1" dirty="0"/>
              <a:t>MEASURE AND CONTROL of the WET PROCESS</a:t>
            </a:r>
            <a:r>
              <a:rPr lang="it-IT" sz="1600" i="1" dirty="0"/>
              <a:t>: T and p </a:t>
            </a:r>
            <a:r>
              <a:rPr lang="it-IT" sz="1600" i="1" dirty="0" err="1"/>
              <a:t>sensors</a:t>
            </a:r>
            <a:r>
              <a:rPr lang="it-IT" sz="1600" i="1" dirty="0"/>
              <a:t>, T control </a:t>
            </a:r>
            <a:r>
              <a:rPr lang="it-IT" sz="1600" i="1" dirty="0" err="1"/>
              <a:t>through</a:t>
            </a:r>
            <a:r>
              <a:rPr lang="it-IT" sz="1600" i="1" dirty="0"/>
              <a:t> a PID, control on the drive of the mixer</a:t>
            </a:r>
          </a:p>
        </p:txBody>
      </p:sp>
      <p:sp>
        <p:nvSpPr>
          <p:cNvPr id="14" name="TextBox 24"/>
          <p:cNvSpPr txBox="1"/>
          <p:nvPr/>
        </p:nvSpPr>
        <p:spPr>
          <a:xfrm>
            <a:off x="5663952" y="122370"/>
            <a:ext cx="6528048" cy="461665"/>
          </a:xfrm>
          <a:prstGeom prst="rect">
            <a:avLst/>
          </a:prstGeom>
          <a:solidFill>
            <a:schemeClr val="tx1">
              <a:lumMod val="50000"/>
              <a:lumOff val="50000"/>
            </a:schemeClr>
          </a:solidFill>
        </p:spPr>
        <p:txBody>
          <a:bodyPr wrap="square" rtlCol="0">
            <a:spAutoFit/>
          </a:bodyPr>
          <a:lstStyle/>
          <a:p>
            <a:pPr algn="r"/>
            <a:r>
              <a:rPr lang="en-AU" sz="2400" b="1" dirty="0">
                <a:solidFill>
                  <a:schemeClr val="bg1"/>
                </a:solidFill>
              </a:rPr>
              <a:t>Upscaling del </a:t>
            </a:r>
            <a:r>
              <a:rPr lang="en-AU" sz="2400" b="1" dirty="0" err="1">
                <a:solidFill>
                  <a:schemeClr val="bg1"/>
                </a:solidFill>
              </a:rPr>
              <a:t>processo</a:t>
            </a:r>
            <a:r>
              <a:rPr lang="en-AU" sz="2400" b="1" dirty="0">
                <a:solidFill>
                  <a:schemeClr val="bg1"/>
                </a:solidFill>
              </a:rPr>
              <a:t> di </a:t>
            </a:r>
            <a:r>
              <a:rPr lang="en-AU" sz="2400" b="1" dirty="0" err="1">
                <a:solidFill>
                  <a:schemeClr val="bg1"/>
                </a:solidFill>
              </a:rPr>
              <a:t>sintesi</a:t>
            </a:r>
            <a:endParaRPr lang="en-AU" sz="2400" b="1" baseline="-25000" dirty="0">
              <a:solidFill>
                <a:schemeClr val="bg1"/>
              </a:solidFill>
            </a:endParaRPr>
          </a:p>
        </p:txBody>
      </p:sp>
    </p:spTree>
    <p:extLst>
      <p:ext uri="{BB962C8B-B14F-4D97-AF65-F5344CB8AC3E}">
        <p14:creationId xmlns:p14="http://schemas.microsoft.com/office/powerpoint/2010/main" val="1130337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nvPr>
        </p:nvGraphicFramePr>
        <p:xfrm>
          <a:off x="263352" y="836712"/>
          <a:ext cx="842493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p:cNvPicPr>
            <a:picLocks noChangeAspect="1"/>
          </p:cNvPicPr>
          <p:nvPr/>
        </p:nvPicPr>
        <p:blipFill>
          <a:blip r:embed="rId7">
            <a:lum bright="-20000" contrast="40000"/>
          </a:blip>
          <a:stretch>
            <a:fillRect/>
          </a:stretch>
        </p:blipFill>
        <p:spPr>
          <a:xfrm>
            <a:off x="8868963" y="4993242"/>
            <a:ext cx="2698218" cy="894892"/>
          </a:xfrm>
          <a:prstGeom prst="rect">
            <a:avLst/>
          </a:prstGeom>
          <a:ln>
            <a:noFill/>
          </a:ln>
        </p:spPr>
      </p:pic>
      <p:pic>
        <p:nvPicPr>
          <p:cNvPr id="6" name="Immagin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7939" y="3815092"/>
            <a:ext cx="2354562" cy="1342100"/>
          </a:xfrm>
          <a:prstGeom prst="rect">
            <a:avLst/>
          </a:prstGeom>
        </p:spPr>
      </p:pic>
      <p:pic>
        <p:nvPicPr>
          <p:cNvPr id="7" name="Immagin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8963" y="2686146"/>
            <a:ext cx="2139672" cy="1069836"/>
          </a:xfrm>
          <a:prstGeom prst="rect">
            <a:avLst/>
          </a:prstGeom>
        </p:spPr>
      </p:pic>
      <p:pic>
        <p:nvPicPr>
          <p:cNvPr id="8" name="Immagine 7"/>
          <p:cNvPicPr>
            <a:picLocks noChangeAspect="1"/>
          </p:cNvPicPr>
          <p:nvPr/>
        </p:nvPicPr>
        <p:blipFill rotWithShape="1">
          <a:blip r:embed="rId10">
            <a:extLst>
              <a:ext uri="{28A0092B-C50C-407E-A947-70E740481C1C}">
                <a14:useLocalDpi xmlns:a14="http://schemas.microsoft.com/office/drawing/2010/main" val="0"/>
              </a:ext>
            </a:extLst>
          </a:blip>
          <a:srcRect b="34385"/>
          <a:stretch/>
        </p:blipFill>
        <p:spPr>
          <a:xfrm>
            <a:off x="9790684" y="1856764"/>
            <a:ext cx="2209071" cy="924164"/>
          </a:xfrm>
          <a:prstGeom prst="rect">
            <a:avLst/>
          </a:prstGeom>
        </p:spPr>
      </p:pic>
      <p:sp>
        <p:nvSpPr>
          <p:cNvPr id="10" name="Rettangolo 1"/>
          <p:cNvSpPr/>
          <p:nvPr/>
        </p:nvSpPr>
        <p:spPr>
          <a:xfrm>
            <a:off x="4079776" y="0"/>
            <a:ext cx="8112224" cy="707886"/>
          </a:xfrm>
          <a:prstGeom prst="rect">
            <a:avLst/>
          </a:prstGeom>
        </p:spPr>
        <p:txBody>
          <a:bodyPr wrap="square" anchor="b">
            <a:spAutoFit/>
          </a:bodyPr>
          <a:lstStyle/>
          <a:p>
            <a:pPr algn="r" eaLnBrk="0" fontAlgn="base" hangingPunct="0">
              <a:spcBef>
                <a:spcPct val="50000"/>
              </a:spcBef>
              <a:spcAft>
                <a:spcPct val="0"/>
              </a:spcAft>
              <a:defRPr/>
            </a:pPr>
            <a:r>
              <a:rPr lang="en-US" sz="4000" dirty="0">
                <a:latin typeface="+mj-lt"/>
                <a:ea typeface="+mj-ea"/>
                <a:cs typeface="+mj-cs"/>
              </a:rPr>
              <a:t>FBK as an overall development chain</a:t>
            </a:r>
          </a:p>
        </p:txBody>
      </p:sp>
      <p:pic>
        <p:nvPicPr>
          <p:cNvPr id="19458" name="Picture 2" descr="http://cmm.fbk.eu/sites/cmm.fbk.eu/themes/fbkcenter_cmm/logo-en.png"/>
          <p:cNvPicPr>
            <a:picLocks noChangeAspect="1" noChangeArrowheads="1"/>
          </p:cNvPicPr>
          <p:nvPr/>
        </p:nvPicPr>
        <p:blipFill rotWithShape="1">
          <a:blip r:embed="rId11">
            <a:extLst>
              <a:ext uri="{28A0092B-C50C-407E-A947-70E740481C1C}">
                <a14:useLocalDpi xmlns:a14="http://schemas.microsoft.com/office/drawing/2010/main" val="0"/>
              </a:ext>
            </a:extLst>
          </a:blip>
          <a:srcRect l="8043" t="13637" b="30659"/>
          <a:stretch/>
        </p:blipFill>
        <p:spPr bwMode="auto">
          <a:xfrm>
            <a:off x="8597022" y="810034"/>
            <a:ext cx="2683554" cy="1095262"/>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16" name="Rettangolo 15"/>
          <p:cNvSpPr/>
          <p:nvPr/>
        </p:nvSpPr>
        <p:spPr>
          <a:xfrm>
            <a:off x="407368" y="1268760"/>
            <a:ext cx="1656184"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b="1" dirty="0">
                <a:solidFill>
                  <a:schemeClr val="tx1"/>
                </a:solidFill>
              </a:rPr>
              <a:t>Ad initio </a:t>
            </a:r>
            <a:r>
              <a:rPr lang="en-GB" sz="1600" dirty="0">
                <a:solidFill>
                  <a:schemeClr val="tx1"/>
                </a:solidFill>
              </a:rPr>
              <a:t>and </a:t>
            </a:r>
            <a:r>
              <a:rPr lang="en-GB" sz="1600" b="1" dirty="0">
                <a:solidFill>
                  <a:schemeClr val="tx1"/>
                </a:solidFill>
              </a:rPr>
              <a:t>DFT</a:t>
            </a:r>
            <a:r>
              <a:rPr lang="en-GB" sz="1600" dirty="0">
                <a:solidFill>
                  <a:schemeClr val="tx1"/>
                </a:solidFill>
              </a:rPr>
              <a:t> modelling, </a:t>
            </a:r>
            <a:r>
              <a:rPr lang="en-GB" sz="1600" b="1" dirty="0" err="1">
                <a:solidFill>
                  <a:schemeClr val="tx1"/>
                </a:solidFill>
              </a:rPr>
              <a:t>Montecarlo</a:t>
            </a:r>
            <a:r>
              <a:rPr lang="en-GB" sz="1600" dirty="0">
                <a:solidFill>
                  <a:schemeClr val="tx1"/>
                </a:solidFill>
              </a:rPr>
              <a:t> methods</a:t>
            </a:r>
          </a:p>
        </p:txBody>
      </p:sp>
      <p:sp>
        <p:nvSpPr>
          <p:cNvPr id="18" name="Rettangolo 17"/>
          <p:cNvSpPr/>
          <p:nvPr/>
        </p:nvSpPr>
        <p:spPr>
          <a:xfrm>
            <a:off x="0" y="4581128"/>
            <a:ext cx="206355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solidFill>
                  <a:schemeClr val="tx1"/>
                </a:solidFill>
              </a:rPr>
              <a:t> - </a:t>
            </a:r>
            <a:r>
              <a:rPr lang="en-GB" sz="1600" b="1" dirty="0">
                <a:solidFill>
                  <a:schemeClr val="tx1"/>
                </a:solidFill>
              </a:rPr>
              <a:t>Full engineering</a:t>
            </a:r>
          </a:p>
          <a:p>
            <a:pPr algn="r"/>
            <a:r>
              <a:rPr lang="en-GB" sz="1600" dirty="0">
                <a:solidFill>
                  <a:schemeClr val="tx1"/>
                </a:solidFill>
              </a:rPr>
              <a:t>- </a:t>
            </a:r>
            <a:r>
              <a:rPr lang="en-GB" sz="1600" dirty="0" err="1">
                <a:solidFill>
                  <a:schemeClr val="tx1"/>
                </a:solidFill>
              </a:rPr>
              <a:t>Exergy</a:t>
            </a:r>
            <a:r>
              <a:rPr lang="en-GB" sz="1600" dirty="0">
                <a:solidFill>
                  <a:schemeClr val="tx1"/>
                </a:solidFill>
              </a:rPr>
              <a:t> optimization</a:t>
            </a:r>
          </a:p>
          <a:p>
            <a:pPr algn="r"/>
            <a:r>
              <a:rPr lang="en-GB" sz="1600" dirty="0">
                <a:solidFill>
                  <a:schemeClr val="tx1"/>
                </a:solidFill>
              </a:rPr>
              <a:t>- </a:t>
            </a:r>
            <a:r>
              <a:rPr lang="en-GB" sz="1600" dirty="0" err="1">
                <a:solidFill>
                  <a:schemeClr val="tx1"/>
                </a:solidFill>
              </a:rPr>
              <a:t>BoP</a:t>
            </a:r>
            <a:r>
              <a:rPr lang="en-GB" sz="1600" dirty="0">
                <a:solidFill>
                  <a:schemeClr val="tx1"/>
                </a:solidFill>
              </a:rPr>
              <a:t> design</a:t>
            </a:r>
          </a:p>
        </p:txBody>
      </p:sp>
      <p:sp>
        <p:nvSpPr>
          <p:cNvPr id="19" name="Rettangolo 18"/>
          <p:cNvSpPr/>
          <p:nvPr/>
        </p:nvSpPr>
        <p:spPr>
          <a:xfrm>
            <a:off x="6805411" y="2996952"/>
            <a:ext cx="2242918"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 - Full </a:t>
            </a:r>
            <a:r>
              <a:rPr lang="en-GB" sz="1600" b="1" dirty="0">
                <a:solidFill>
                  <a:schemeClr val="tx1"/>
                </a:solidFill>
              </a:rPr>
              <a:t>facility</a:t>
            </a:r>
            <a:r>
              <a:rPr lang="en-GB" sz="1600" dirty="0">
                <a:solidFill>
                  <a:schemeClr val="tx1"/>
                </a:solidFill>
              </a:rPr>
              <a:t> for material characterization</a:t>
            </a:r>
          </a:p>
          <a:p>
            <a:r>
              <a:rPr lang="en-GB" sz="1600" dirty="0">
                <a:solidFill>
                  <a:schemeClr val="tx1"/>
                </a:solidFill>
              </a:rPr>
              <a:t>- Hydrogen lab</a:t>
            </a:r>
          </a:p>
          <a:p>
            <a:r>
              <a:rPr lang="en-GB" sz="1600" dirty="0">
                <a:solidFill>
                  <a:schemeClr val="tx1"/>
                </a:solidFill>
              </a:rPr>
              <a:t>- Volumetric IDA, TGA, DSC</a:t>
            </a:r>
          </a:p>
        </p:txBody>
      </p:sp>
    </p:spTree>
    <p:extLst>
      <p:ext uri="{BB962C8B-B14F-4D97-AF65-F5344CB8AC3E}">
        <p14:creationId xmlns:p14="http://schemas.microsoft.com/office/powerpoint/2010/main" val="987819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143672" y="-15190"/>
            <a:ext cx="9048328" cy="707886"/>
          </a:xfrm>
          <a:prstGeom prst="rect">
            <a:avLst/>
          </a:prstGeom>
          <a:gradFill flip="none" rotWithShape="1">
            <a:gsLst>
              <a:gs pos="0">
                <a:schemeClr val="accent1">
                  <a:lumMod val="5000"/>
                  <a:lumOff val="95000"/>
                  <a:alpha val="68000"/>
                </a:schemeClr>
              </a:gs>
              <a:gs pos="0">
                <a:schemeClr val="accent1">
                  <a:lumMod val="45000"/>
                  <a:lumOff val="55000"/>
                </a:schemeClr>
              </a:gs>
              <a:gs pos="46000">
                <a:srgbClr val="92D050"/>
              </a:gs>
              <a:gs pos="88000">
                <a:srgbClr val="FFC000"/>
              </a:gs>
              <a:gs pos="65000">
                <a:srgbClr val="CCFF99"/>
              </a:gs>
            </a:gsLst>
            <a:lin ang="0" scaled="1"/>
            <a:tileRect/>
          </a:gradFill>
        </p:spPr>
        <p:txBody>
          <a:bodyPr wrap="square">
            <a:spAutoFit/>
          </a:bodyPr>
          <a:lstStyle/>
          <a:p>
            <a:pPr algn="r"/>
            <a:r>
              <a:rPr lang="en-GB" sz="4000" dirty="0"/>
              <a:t>TEAM</a:t>
            </a:r>
          </a:p>
        </p:txBody>
      </p:sp>
      <p:sp>
        <p:nvSpPr>
          <p:cNvPr id="5" name="Rettangolo 4"/>
          <p:cNvSpPr/>
          <p:nvPr/>
        </p:nvSpPr>
        <p:spPr>
          <a:xfrm>
            <a:off x="4151784" y="2492896"/>
            <a:ext cx="3456384" cy="1938992"/>
          </a:xfrm>
          <a:prstGeom prst="rect">
            <a:avLst/>
          </a:prstGeom>
          <a:ln>
            <a:solidFill>
              <a:srgbClr val="0070C0"/>
            </a:solidFill>
          </a:ln>
        </p:spPr>
        <p:txBody>
          <a:bodyPr wrap="square" anchor="b">
            <a:spAutoFit/>
          </a:bodyPr>
          <a:lstStyle/>
          <a:p>
            <a:pPr algn="r" eaLnBrk="0" fontAlgn="base" hangingPunct="0">
              <a:spcBef>
                <a:spcPct val="50000"/>
              </a:spcBef>
              <a:spcAft>
                <a:spcPct val="0"/>
              </a:spcAft>
              <a:defRPr/>
            </a:pPr>
            <a:r>
              <a:rPr lang="en-US" sz="3000" i="1" dirty="0">
                <a:latin typeface="+mj-lt"/>
                <a:ea typeface="+mj-ea"/>
                <a:cs typeface="+mj-cs"/>
              </a:rPr>
              <a:t>“</a:t>
            </a:r>
            <a:r>
              <a:rPr lang="en-US" sz="3000" i="1" dirty="0" err="1">
                <a:latin typeface="+mj-lt"/>
                <a:ea typeface="+mj-ea"/>
                <a:cs typeface="+mj-cs"/>
              </a:rPr>
              <a:t>Competenze</a:t>
            </a:r>
            <a:r>
              <a:rPr lang="en-US" sz="3000" i="1" dirty="0">
                <a:latin typeface="+mj-lt"/>
                <a:ea typeface="+mj-ea"/>
                <a:cs typeface="+mj-cs"/>
              </a:rPr>
              <a:t> </a:t>
            </a:r>
            <a:r>
              <a:rPr lang="en-US" sz="3000" i="1" dirty="0" err="1">
                <a:latin typeface="+mj-lt"/>
                <a:ea typeface="+mj-ea"/>
                <a:cs typeface="+mj-cs"/>
              </a:rPr>
              <a:t>eterogee</a:t>
            </a:r>
            <a:r>
              <a:rPr lang="en-US" sz="3000" i="1" dirty="0">
                <a:latin typeface="+mj-lt"/>
                <a:ea typeface="+mj-ea"/>
                <a:cs typeface="+mj-cs"/>
              </a:rPr>
              <a:t> al </a:t>
            </a:r>
            <a:r>
              <a:rPr lang="en-US" sz="3000" i="1" dirty="0" err="1">
                <a:latin typeface="+mj-lt"/>
                <a:ea typeface="+mj-ea"/>
                <a:cs typeface="+mj-cs"/>
              </a:rPr>
              <a:t>servizio</a:t>
            </a:r>
            <a:r>
              <a:rPr lang="en-US" sz="3000" i="1" dirty="0">
                <a:latin typeface="+mj-lt"/>
                <a:ea typeface="+mj-ea"/>
                <a:cs typeface="+mj-cs"/>
              </a:rPr>
              <a:t> di </a:t>
            </a:r>
            <a:r>
              <a:rPr lang="en-US" sz="3000" i="1" dirty="0" err="1">
                <a:latin typeface="+mj-lt"/>
                <a:ea typeface="+mj-ea"/>
                <a:cs typeface="+mj-cs"/>
              </a:rPr>
              <a:t>problemi</a:t>
            </a:r>
            <a:r>
              <a:rPr lang="en-US" sz="3000" i="1" dirty="0">
                <a:latin typeface="+mj-lt"/>
                <a:ea typeface="+mj-ea"/>
                <a:cs typeface="+mj-cs"/>
              </a:rPr>
              <a:t> </a:t>
            </a:r>
            <a:r>
              <a:rPr lang="en-US" sz="3000" i="1" dirty="0" err="1">
                <a:latin typeface="+mj-lt"/>
                <a:ea typeface="+mj-ea"/>
                <a:cs typeface="+mj-cs"/>
              </a:rPr>
              <a:t>multidisciplinari</a:t>
            </a:r>
            <a:r>
              <a:rPr lang="en-US" sz="3000" i="1" dirty="0">
                <a:latin typeface="+mj-lt"/>
                <a:ea typeface="+mj-ea"/>
                <a:cs typeface="+mj-cs"/>
              </a:rPr>
              <a:t>”</a:t>
            </a:r>
          </a:p>
        </p:txBody>
      </p:sp>
      <p:sp>
        <p:nvSpPr>
          <p:cNvPr id="6" name="Ovale 5"/>
          <p:cNvSpPr/>
          <p:nvPr/>
        </p:nvSpPr>
        <p:spPr>
          <a:xfrm>
            <a:off x="6119650" y="954947"/>
            <a:ext cx="1080000" cy="1080000"/>
          </a:xfrm>
          <a:prstGeom prst="ellipse">
            <a:avLst/>
          </a:prstGeom>
          <a:blipFill>
            <a:blip r:embed="rId2"/>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Ovale 6"/>
          <p:cNvSpPr/>
          <p:nvPr/>
        </p:nvSpPr>
        <p:spPr>
          <a:xfrm>
            <a:off x="2704181" y="1494947"/>
            <a:ext cx="1080000" cy="1080000"/>
          </a:xfrm>
          <a:prstGeom prst="ellipse">
            <a:avLst/>
          </a:prstGeom>
          <a:blipFill>
            <a:blip r:embed="rId3"/>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Ovale 7"/>
          <p:cNvSpPr/>
          <p:nvPr/>
        </p:nvSpPr>
        <p:spPr>
          <a:xfrm>
            <a:off x="2336577" y="3066378"/>
            <a:ext cx="1080000" cy="1080000"/>
          </a:xfrm>
          <a:prstGeom prst="ellipse">
            <a:avLst/>
          </a:prstGeom>
          <a:blipFill>
            <a:blip r:embed="rId4"/>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Ovale 8"/>
          <p:cNvSpPr/>
          <p:nvPr/>
        </p:nvSpPr>
        <p:spPr>
          <a:xfrm>
            <a:off x="7871005" y="1494947"/>
            <a:ext cx="1080000" cy="1080000"/>
          </a:xfrm>
          <a:prstGeom prst="ellipse">
            <a:avLst/>
          </a:prstGeom>
          <a:blipFill>
            <a:blip r:embed="rId5"/>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Ovale 9"/>
          <p:cNvSpPr/>
          <p:nvPr/>
        </p:nvSpPr>
        <p:spPr>
          <a:xfrm>
            <a:off x="2876577" y="4463523"/>
            <a:ext cx="1080000" cy="1080000"/>
          </a:xfrm>
          <a:prstGeom prst="ellipse">
            <a:avLst/>
          </a:prstGeom>
          <a:blipFill>
            <a:blip r:embed="rId6"/>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Ovale 10"/>
          <p:cNvSpPr/>
          <p:nvPr/>
        </p:nvSpPr>
        <p:spPr>
          <a:xfrm>
            <a:off x="4460769" y="5086933"/>
            <a:ext cx="1080000" cy="1080000"/>
          </a:xfrm>
          <a:prstGeom prst="ellipse">
            <a:avLst/>
          </a:prstGeom>
          <a:blipFill>
            <a:blip r:embed="rId7"/>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Ovale 12"/>
          <p:cNvSpPr/>
          <p:nvPr/>
        </p:nvSpPr>
        <p:spPr>
          <a:xfrm>
            <a:off x="8343375" y="2890595"/>
            <a:ext cx="1080000" cy="1080000"/>
          </a:xfrm>
          <a:prstGeom prst="ellipse">
            <a:avLst/>
          </a:prstGeom>
          <a:blipFill>
            <a:blip r:embed="rId8"/>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Ovale 13"/>
          <p:cNvSpPr/>
          <p:nvPr/>
        </p:nvSpPr>
        <p:spPr>
          <a:xfrm>
            <a:off x="6260969" y="5086933"/>
            <a:ext cx="1080000" cy="1080000"/>
          </a:xfrm>
          <a:prstGeom prst="ellipse">
            <a:avLst/>
          </a:prstGeom>
          <a:blipFill>
            <a:blip r:embed="rId9"/>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Ovale 14"/>
          <p:cNvSpPr/>
          <p:nvPr/>
        </p:nvSpPr>
        <p:spPr>
          <a:xfrm>
            <a:off x="7803375" y="4286243"/>
            <a:ext cx="1080000" cy="1080000"/>
          </a:xfrm>
          <a:prstGeom prst="ellipse">
            <a:avLst/>
          </a:prstGeom>
          <a:blipFill>
            <a:blip r:embed="rId10"/>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Ovale 15"/>
          <p:cNvSpPr/>
          <p:nvPr/>
        </p:nvSpPr>
        <p:spPr>
          <a:xfrm>
            <a:off x="4326680" y="954947"/>
            <a:ext cx="1080000" cy="1080000"/>
          </a:xfrm>
          <a:prstGeom prst="ellipse">
            <a:avLst/>
          </a:prstGeom>
          <a:blipFill>
            <a:blip r:embed="rId11"/>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Ovale 16"/>
          <p:cNvSpPr/>
          <p:nvPr/>
        </p:nvSpPr>
        <p:spPr>
          <a:xfrm>
            <a:off x="418970" y="2993370"/>
            <a:ext cx="1080000" cy="1080000"/>
          </a:xfrm>
          <a:prstGeom prst="ellipse">
            <a:avLst/>
          </a:prstGeom>
          <a:blipFill>
            <a:blip r:embed="rId12"/>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Ovale 18"/>
          <p:cNvSpPr/>
          <p:nvPr/>
        </p:nvSpPr>
        <p:spPr>
          <a:xfrm>
            <a:off x="795688" y="1412896"/>
            <a:ext cx="1080000" cy="1080000"/>
          </a:xfrm>
          <a:prstGeom prst="ellipse">
            <a:avLst/>
          </a:prstGeom>
          <a:blipFill>
            <a:blip r:embed="rId13"/>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Ovale 19"/>
          <p:cNvSpPr/>
          <p:nvPr/>
        </p:nvSpPr>
        <p:spPr>
          <a:xfrm>
            <a:off x="9345781" y="5003523"/>
            <a:ext cx="1080000" cy="1080000"/>
          </a:xfrm>
          <a:prstGeom prst="ellipse">
            <a:avLst/>
          </a:prstGeom>
          <a:blipFill>
            <a:blip r:embed="rId14"/>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1" name="Ovale 20"/>
          <p:cNvSpPr/>
          <p:nvPr/>
        </p:nvSpPr>
        <p:spPr>
          <a:xfrm>
            <a:off x="10226768" y="3803969"/>
            <a:ext cx="1080000" cy="1080000"/>
          </a:xfrm>
          <a:prstGeom prst="ellipse">
            <a:avLst/>
          </a:prstGeom>
          <a:blipFill>
            <a:blip r:embed="rId15"/>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2" name="Ovale 21"/>
          <p:cNvSpPr/>
          <p:nvPr/>
        </p:nvSpPr>
        <p:spPr>
          <a:xfrm>
            <a:off x="9575309" y="984414"/>
            <a:ext cx="1080000" cy="1080000"/>
          </a:xfrm>
          <a:prstGeom prst="ellipse">
            <a:avLst/>
          </a:prstGeom>
          <a:blipFill>
            <a:blip r:embed="rId16"/>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3" name="Ovale 22"/>
          <p:cNvSpPr/>
          <p:nvPr/>
        </p:nvSpPr>
        <p:spPr>
          <a:xfrm>
            <a:off x="10335330" y="2183968"/>
            <a:ext cx="1080000" cy="1080000"/>
          </a:xfrm>
          <a:prstGeom prst="ellipse">
            <a:avLst/>
          </a:prstGeom>
          <a:blipFill>
            <a:blip r:embed="rId17"/>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4" name="Ovale 23"/>
          <p:cNvSpPr/>
          <p:nvPr/>
        </p:nvSpPr>
        <p:spPr>
          <a:xfrm>
            <a:off x="1025374" y="4573844"/>
            <a:ext cx="1080000" cy="1080000"/>
          </a:xfrm>
          <a:prstGeom prst="ellipse">
            <a:avLst/>
          </a:prstGeom>
          <a:blipFill>
            <a:blip r:embed="rId18"/>
            <a:stretch>
              <a:fillRect/>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368467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2332383" y="92187"/>
            <a:ext cx="7878417" cy="72008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solidFill>
                  <a:schemeClr val="bg1"/>
                </a:solidFill>
              </a:rPr>
              <a:t>Acknowledgements &amp; Contacts</a:t>
            </a:r>
          </a:p>
        </p:txBody>
      </p:sp>
      <p:pic>
        <p:nvPicPr>
          <p:cNvPr id="5" name="Immagine 4"/>
          <p:cNvPicPr>
            <a:picLocks noChangeAspect="1"/>
          </p:cNvPicPr>
          <p:nvPr/>
        </p:nvPicPr>
        <p:blipFill>
          <a:blip r:embed="rId2"/>
          <a:stretch>
            <a:fillRect/>
          </a:stretch>
        </p:blipFill>
        <p:spPr>
          <a:xfrm>
            <a:off x="284084" y="1603727"/>
            <a:ext cx="2494768" cy="1353890"/>
          </a:xfrm>
          <a:prstGeom prst="rect">
            <a:avLst/>
          </a:prstGeom>
        </p:spPr>
      </p:pic>
      <p:pic>
        <p:nvPicPr>
          <p:cNvPr id="6" name="Immagine 5"/>
          <p:cNvPicPr>
            <a:picLocks noChangeAspect="1"/>
          </p:cNvPicPr>
          <p:nvPr/>
        </p:nvPicPr>
        <p:blipFill>
          <a:blip r:embed="rId3"/>
          <a:stretch>
            <a:fillRect/>
          </a:stretch>
        </p:blipFill>
        <p:spPr>
          <a:xfrm>
            <a:off x="787404" y="2785675"/>
            <a:ext cx="1488127" cy="1488127"/>
          </a:xfrm>
          <a:prstGeom prst="rect">
            <a:avLst/>
          </a:prstGeom>
        </p:spPr>
      </p:pic>
      <p:sp>
        <p:nvSpPr>
          <p:cNvPr id="7" name="Segnaposto contenuto 2"/>
          <p:cNvSpPr txBox="1">
            <a:spLocks/>
          </p:cNvSpPr>
          <p:nvPr/>
        </p:nvSpPr>
        <p:spPr>
          <a:xfrm>
            <a:off x="2916919" y="1628742"/>
            <a:ext cx="8003617" cy="23984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GB" sz="2400" dirty="0"/>
              <a:t>The research leading to this results has received funding from the European Union’s Seventh Framework Programme (FP7/2007-13) for the Fuel Cells and Hydrogen Joint Technology Initiative under Grant Agreement </a:t>
            </a:r>
            <a:r>
              <a:rPr lang="en-GB" sz="2400" dirty="0" err="1"/>
              <a:t>nr</a:t>
            </a:r>
            <a:r>
              <a:rPr lang="en-GB" sz="2400" dirty="0"/>
              <a:t>. 303472</a:t>
            </a:r>
          </a:p>
        </p:txBody>
      </p:sp>
      <p:sp>
        <p:nvSpPr>
          <p:cNvPr id="8" name="Subtitle 11"/>
          <p:cNvSpPr txBox="1">
            <a:spLocks/>
          </p:cNvSpPr>
          <p:nvPr/>
        </p:nvSpPr>
        <p:spPr>
          <a:xfrm>
            <a:off x="2004391" y="3664110"/>
            <a:ext cx="8534400" cy="2304256"/>
          </a:xfrm>
          <a:prstGeom prst="rect">
            <a:avLst/>
          </a:prstGeom>
        </p:spPr>
        <p:txBody>
          <a:bodyPr>
            <a:noAutofit/>
          </a:bodyPr>
          <a:lstStyle>
            <a:lvl1pPr marL="342900" indent="-342900" algn="l" defTabSz="457200" rtl="0" eaLnBrk="0" fontAlgn="base" hangingPunct="0">
              <a:spcBef>
                <a:spcPts val="600"/>
              </a:spcBef>
              <a:spcAft>
                <a:spcPts val="600"/>
              </a:spcAft>
              <a:buClr>
                <a:srgbClr val="194C84"/>
              </a:buClr>
              <a:buFont typeface="Arial" charset="0"/>
              <a:buChar char="•"/>
              <a:defRPr sz="3200" kern="1200">
                <a:solidFill>
                  <a:srgbClr val="194C84"/>
                </a:solidFill>
                <a:latin typeface="Trebuchet MS" panose="020B0603020202020204" pitchFamily="34" charset="0"/>
                <a:ea typeface="ヒラギノ角ゴ Pro W3" charset="-128"/>
                <a:cs typeface="Arial"/>
              </a:defRPr>
            </a:lvl1pPr>
            <a:lvl2pPr marL="742950" indent="-285750" algn="l" defTabSz="457200" rtl="0" eaLnBrk="0" fontAlgn="base" hangingPunct="0">
              <a:spcBef>
                <a:spcPts val="300"/>
              </a:spcBef>
              <a:spcAft>
                <a:spcPts val="300"/>
              </a:spcAft>
              <a:buClr>
                <a:srgbClr val="008000"/>
              </a:buClr>
              <a:buFont typeface="Arial" charset="0"/>
              <a:buChar char="–"/>
              <a:defRPr sz="2800" kern="1200">
                <a:solidFill>
                  <a:srgbClr val="008000"/>
                </a:solidFill>
                <a:latin typeface="Trebuchet MS" panose="020B0603020202020204" pitchFamily="34" charset="0"/>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rebuchet MS" panose="020B0603020202020204" pitchFamily="34" charset="0"/>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rebuchet MS" panose="020B0603020202020204" pitchFamily="34" charset="0"/>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rebuchet MS" panose="020B0603020202020204" pitchFamily="34" charset="0"/>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it-IT" sz="2400" dirty="0">
                <a:solidFill>
                  <a:schemeClr val="tx1"/>
                </a:solidFill>
              </a:rPr>
              <a:t>Luigi Crema, Head of ARES</a:t>
            </a:r>
          </a:p>
          <a:p>
            <a:pPr marL="0" indent="0" algn="r">
              <a:buNone/>
            </a:pPr>
            <a:r>
              <a:rPr lang="it-IT" sz="1800" dirty="0" err="1">
                <a:solidFill>
                  <a:schemeClr val="tx1"/>
                </a:solidFill>
              </a:rPr>
              <a:t>Ph</a:t>
            </a:r>
            <a:r>
              <a:rPr lang="it-IT" sz="1800" dirty="0">
                <a:solidFill>
                  <a:schemeClr val="tx1"/>
                </a:solidFill>
              </a:rPr>
              <a:t>: +39 (0)461 314922</a:t>
            </a:r>
          </a:p>
          <a:p>
            <a:pPr marL="0" indent="0" algn="r">
              <a:buNone/>
            </a:pPr>
            <a:r>
              <a:rPr lang="it-IT" sz="1800" dirty="0" err="1">
                <a:solidFill>
                  <a:schemeClr val="tx1"/>
                </a:solidFill>
              </a:rPr>
              <a:t>Mob</a:t>
            </a:r>
            <a:r>
              <a:rPr lang="it-IT" sz="1800" dirty="0">
                <a:solidFill>
                  <a:schemeClr val="tx1"/>
                </a:solidFill>
              </a:rPr>
              <a:t>: +39 335 6104991</a:t>
            </a:r>
          </a:p>
          <a:p>
            <a:pPr marL="0" indent="0" algn="r">
              <a:buNone/>
            </a:pPr>
            <a:r>
              <a:rPr lang="it-IT" sz="1800" dirty="0">
                <a:solidFill>
                  <a:schemeClr val="tx1"/>
                </a:solidFill>
              </a:rPr>
              <a:t>Mail: </a:t>
            </a:r>
            <a:r>
              <a:rPr lang="it-IT" sz="1800" dirty="0">
                <a:solidFill>
                  <a:schemeClr val="tx1"/>
                </a:solidFill>
                <a:hlinkClick r:id="rId4"/>
              </a:rPr>
              <a:t>crema@fbk.eu</a:t>
            </a:r>
            <a:r>
              <a:rPr lang="it-IT" sz="1800" dirty="0">
                <a:solidFill>
                  <a:schemeClr val="tx1"/>
                </a:solidFill>
              </a:rPr>
              <a:t> </a:t>
            </a:r>
          </a:p>
          <a:p>
            <a:pPr marL="0" indent="0" algn="r">
              <a:buNone/>
            </a:pPr>
            <a:r>
              <a:rPr lang="it-IT" sz="1800" dirty="0">
                <a:solidFill>
                  <a:schemeClr val="tx1"/>
                </a:solidFill>
              </a:rPr>
              <a:t>Web: </a:t>
            </a:r>
            <a:r>
              <a:rPr lang="it-IT" sz="1800" dirty="0">
                <a:solidFill>
                  <a:schemeClr val="tx1"/>
                </a:solidFill>
                <a:hlinkClick r:id="rId5"/>
              </a:rPr>
              <a:t>www.fbk.eu</a:t>
            </a:r>
            <a:r>
              <a:rPr lang="it-IT" sz="1800" dirty="0">
                <a:solidFill>
                  <a:schemeClr val="tx1"/>
                </a:solidFill>
              </a:rPr>
              <a:t> </a:t>
            </a:r>
          </a:p>
          <a:p>
            <a:pPr marL="0" indent="0" algn="r">
              <a:buNone/>
            </a:pPr>
            <a:r>
              <a:rPr lang="it-IT" sz="1800" dirty="0">
                <a:solidFill>
                  <a:schemeClr val="tx1"/>
                </a:solidFill>
                <a:hlinkClick r:id="rId6"/>
              </a:rPr>
              <a:t>www.ares.fbk.eu</a:t>
            </a:r>
            <a:endParaRPr lang="it-IT" sz="1800" dirty="0">
              <a:solidFill>
                <a:schemeClr val="tx1"/>
              </a:solidFill>
            </a:endParaRPr>
          </a:p>
        </p:txBody>
      </p:sp>
      <p:pic>
        <p:nvPicPr>
          <p:cNvPr id="9" name="Immagine 8"/>
          <p:cNvPicPr>
            <a:picLocks noChangeAspect="1"/>
          </p:cNvPicPr>
          <p:nvPr/>
        </p:nvPicPr>
        <p:blipFill>
          <a:blip r:embed="rId7">
            <a:lum bright="-20000" contrast="40000"/>
          </a:blip>
          <a:stretch>
            <a:fillRect/>
          </a:stretch>
        </p:blipFill>
        <p:spPr>
          <a:xfrm>
            <a:off x="601332" y="4577314"/>
            <a:ext cx="4313575" cy="1430642"/>
          </a:xfrm>
          <a:prstGeom prst="rect">
            <a:avLst/>
          </a:prstGeom>
          <a:ln>
            <a:noFill/>
          </a:ln>
        </p:spPr>
      </p:pic>
      <p:sp>
        <p:nvSpPr>
          <p:cNvPr id="10" name="Rettangolo 9"/>
          <p:cNvSpPr/>
          <p:nvPr/>
        </p:nvSpPr>
        <p:spPr>
          <a:xfrm>
            <a:off x="1395643" y="664770"/>
            <a:ext cx="9073574" cy="830997"/>
          </a:xfrm>
          <a:prstGeom prst="rect">
            <a:avLst/>
          </a:prstGeom>
        </p:spPr>
        <p:txBody>
          <a:bodyPr wrap="none">
            <a:spAutoFit/>
          </a:bodyPr>
          <a:lstStyle/>
          <a:p>
            <a:r>
              <a:rPr lang="it-IT" sz="4800" dirty="0">
                <a:solidFill>
                  <a:srgbClr val="FF0000"/>
                </a:solidFill>
              </a:rPr>
              <a:t>VI RINGRAZIO PER L’ATTENZIONE !!!</a:t>
            </a:r>
          </a:p>
        </p:txBody>
      </p:sp>
    </p:spTree>
    <p:extLst>
      <p:ext uri="{BB962C8B-B14F-4D97-AF65-F5344CB8AC3E}">
        <p14:creationId xmlns:p14="http://schemas.microsoft.com/office/powerpoint/2010/main" val="4293438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s need flexible backup, not baseload"/>
          <p:cNvPicPr>
            <a:picLocks noChangeAspect="1" noChangeArrowheads="1"/>
          </p:cNvPicPr>
          <p:nvPr/>
        </p:nvPicPr>
        <p:blipFill rotWithShape="1">
          <a:blip r:embed="rId2">
            <a:extLst>
              <a:ext uri="{28A0092B-C50C-407E-A947-70E740481C1C}">
                <a14:useLocalDpi xmlns:a14="http://schemas.microsoft.com/office/drawing/2010/main" val="0"/>
              </a:ext>
            </a:extLst>
          </a:blip>
          <a:srcRect l="-32" t="22291" r="3061" b="9299"/>
          <a:stretch/>
        </p:blipFill>
        <p:spPr bwMode="auto">
          <a:xfrm>
            <a:off x="191343" y="1278053"/>
            <a:ext cx="7730555" cy="418969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91344" y="908720"/>
            <a:ext cx="7816371" cy="369332"/>
          </a:xfrm>
          <a:prstGeom prst="rect">
            <a:avLst/>
          </a:prstGeom>
        </p:spPr>
        <p:txBody>
          <a:bodyPr wrap="none">
            <a:spAutoFit/>
          </a:bodyPr>
          <a:lstStyle/>
          <a:p>
            <a:r>
              <a:rPr lang="it-IT" b="1" dirty="0">
                <a:solidFill>
                  <a:schemeClr val="tx1">
                    <a:lumMod val="75000"/>
                    <a:lumOff val="25000"/>
                  </a:schemeClr>
                </a:solidFill>
              </a:rPr>
              <a:t>RICHIESTA DI POTENZA IN DUE SETTIMANE, DEL 2012 E DEL 2020, IN GERMANIA</a:t>
            </a:r>
          </a:p>
        </p:txBody>
      </p:sp>
      <p:sp>
        <p:nvSpPr>
          <p:cNvPr id="6" name="Ovale 5"/>
          <p:cNvSpPr/>
          <p:nvPr/>
        </p:nvSpPr>
        <p:spPr>
          <a:xfrm>
            <a:off x="8184232" y="764704"/>
            <a:ext cx="3780000" cy="37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it-IT" sz="3200" dirty="0">
                <a:solidFill>
                  <a:schemeClr val="tx1">
                    <a:lumMod val="75000"/>
                    <a:lumOff val="25000"/>
                  </a:schemeClr>
                </a:solidFill>
                <a:effectLst>
                  <a:outerShdw blurRad="38100" dist="38100" dir="2700000" algn="tl">
                    <a:srgbClr val="000000">
                      <a:alpha val="43137"/>
                    </a:srgbClr>
                  </a:outerShdw>
                </a:effectLst>
              </a:rPr>
              <a:t>PROBLEMA #2</a:t>
            </a:r>
          </a:p>
          <a:p>
            <a:r>
              <a:rPr lang="it-IT" sz="2000" dirty="0">
                <a:solidFill>
                  <a:schemeClr val="tx1">
                    <a:lumMod val="75000"/>
                    <a:lumOff val="25000"/>
                  </a:schemeClr>
                </a:solidFill>
                <a:effectLst>
                  <a:outerShdw blurRad="38100" dist="38100" dir="2700000" algn="tl">
                    <a:srgbClr val="000000">
                      <a:alpha val="43137"/>
                    </a:srgbClr>
                  </a:outerShdw>
                </a:effectLst>
              </a:rPr>
              <a:t>CONNESSIONE FLESSIBILE FRA PRODUZIONE (intermittente) E CONSUMO (su richiesta)</a:t>
            </a:r>
          </a:p>
        </p:txBody>
      </p:sp>
      <p:sp>
        <p:nvSpPr>
          <p:cNvPr id="7" name="Rettangolo arrotondato 6"/>
          <p:cNvSpPr/>
          <p:nvPr/>
        </p:nvSpPr>
        <p:spPr>
          <a:xfrm>
            <a:off x="7032104" y="4221088"/>
            <a:ext cx="4932128" cy="161599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solidFill>
                  <a:schemeClr val="tx1">
                    <a:lumMod val="75000"/>
                    <a:lumOff val="25000"/>
                  </a:schemeClr>
                </a:solidFill>
              </a:rPr>
              <a:t>LE FONTI RINNOVABILI RICHIEDONO UN BACKUP FLESSIBILE, PER AVERE MAGGIOR PENETRAZIONE NEL MERCATO. ALTRIMENTI POSSONO SODDISFARE I CONSUMI BASE RALLENTANDO SVILUPPI E INTERESSE DEI MERCATI</a:t>
            </a:r>
          </a:p>
        </p:txBody>
      </p:sp>
      <p:sp>
        <p:nvSpPr>
          <p:cNvPr id="4" name="Rettangolo 3"/>
          <p:cNvSpPr/>
          <p:nvPr/>
        </p:nvSpPr>
        <p:spPr>
          <a:xfrm>
            <a:off x="25020" y="6444044"/>
            <a:ext cx="3825343" cy="369332"/>
          </a:xfrm>
          <a:prstGeom prst="rect">
            <a:avLst/>
          </a:prstGeom>
        </p:spPr>
        <p:txBody>
          <a:bodyPr wrap="none">
            <a:spAutoFit/>
          </a:bodyPr>
          <a:lstStyle/>
          <a:p>
            <a:r>
              <a:rPr lang="it-IT" i="1" dirty="0">
                <a:solidFill>
                  <a:schemeClr val="tx1">
                    <a:lumMod val="75000"/>
                    <a:lumOff val="25000"/>
                  </a:schemeClr>
                </a:solidFill>
              </a:rPr>
              <a:t>Source: </a:t>
            </a:r>
            <a:r>
              <a:rPr lang="it-IT" i="1" dirty="0" err="1">
                <a:solidFill>
                  <a:schemeClr val="tx1">
                    <a:lumMod val="75000"/>
                    <a:lumOff val="25000"/>
                  </a:schemeClr>
                </a:solidFill>
              </a:rPr>
              <a:t>Volker</a:t>
            </a:r>
            <a:r>
              <a:rPr lang="it-IT" i="1" dirty="0">
                <a:solidFill>
                  <a:schemeClr val="tx1">
                    <a:lumMod val="75000"/>
                    <a:lumOff val="25000"/>
                  </a:schemeClr>
                </a:solidFill>
              </a:rPr>
              <a:t> </a:t>
            </a:r>
            <a:r>
              <a:rPr lang="it-IT" i="1" dirty="0" err="1">
                <a:solidFill>
                  <a:schemeClr val="tx1">
                    <a:lumMod val="75000"/>
                    <a:lumOff val="25000"/>
                  </a:schemeClr>
                </a:solidFill>
              </a:rPr>
              <a:t>Quaschning</a:t>
            </a:r>
            <a:r>
              <a:rPr lang="it-IT" i="1" dirty="0">
                <a:solidFill>
                  <a:schemeClr val="tx1">
                    <a:lumMod val="75000"/>
                    <a:lumOff val="25000"/>
                  </a:schemeClr>
                </a:solidFill>
              </a:rPr>
              <a:t>, HTW </a:t>
            </a:r>
            <a:r>
              <a:rPr lang="it-IT" i="1" dirty="0" err="1">
                <a:solidFill>
                  <a:schemeClr val="tx1">
                    <a:lumMod val="75000"/>
                    <a:lumOff val="25000"/>
                  </a:schemeClr>
                </a:solidFill>
              </a:rPr>
              <a:t>Berlin</a:t>
            </a:r>
            <a:endParaRPr lang="en-GB" i="1" dirty="0"/>
          </a:p>
        </p:txBody>
      </p:sp>
    </p:spTree>
    <p:extLst>
      <p:ext uri="{BB962C8B-B14F-4D97-AF65-F5344CB8AC3E}">
        <p14:creationId xmlns:p14="http://schemas.microsoft.com/office/powerpoint/2010/main" val="166356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3738" y="1196752"/>
            <a:ext cx="6192688" cy="4484421"/>
          </a:xfrm>
          <a:prstGeom prst="rect">
            <a:avLst/>
          </a:prstGeom>
        </p:spPr>
      </p:pic>
      <p:sp>
        <p:nvSpPr>
          <p:cNvPr id="4" name="Ovale 3"/>
          <p:cNvSpPr/>
          <p:nvPr/>
        </p:nvSpPr>
        <p:spPr>
          <a:xfrm>
            <a:off x="8184232" y="260648"/>
            <a:ext cx="3840539" cy="380140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1">
                    <a:lumMod val="75000"/>
                    <a:lumOff val="25000"/>
                  </a:schemeClr>
                </a:solidFill>
                <a:effectLst>
                  <a:outerShdw blurRad="38100" dist="38100" dir="2700000" algn="tl">
                    <a:srgbClr val="000000">
                      <a:alpha val="43137"/>
                    </a:srgbClr>
                  </a:outerShdw>
                </a:effectLst>
              </a:rPr>
              <a:t>PROBLEMA #3</a:t>
            </a:r>
          </a:p>
          <a:p>
            <a:pPr algn="just"/>
            <a:r>
              <a:rPr lang="it-IT" sz="2000" dirty="0">
                <a:solidFill>
                  <a:schemeClr val="tx1">
                    <a:lumMod val="75000"/>
                    <a:lumOff val="25000"/>
                  </a:schemeClr>
                </a:solidFill>
                <a:effectLst>
                  <a:outerShdw blurRad="38100" dist="38100" dir="2700000" algn="tl">
                    <a:srgbClr val="000000">
                      <a:alpha val="43137"/>
                    </a:srgbClr>
                  </a:outerShdw>
                </a:effectLst>
              </a:rPr>
              <a:t>- SICUREZZA DELLA FORNITURA</a:t>
            </a:r>
          </a:p>
          <a:p>
            <a:pPr algn="just"/>
            <a:r>
              <a:rPr lang="it-IT" sz="2000" dirty="0">
                <a:solidFill>
                  <a:schemeClr val="tx1">
                    <a:lumMod val="75000"/>
                    <a:lumOff val="25000"/>
                  </a:schemeClr>
                </a:solidFill>
                <a:effectLst>
                  <a:outerShdw blurRad="38100" dist="38100" dir="2700000" algn="tl">
                    <a:srgbClr val="000000">
                      <a:alpha val="43137"/>
                    </a:srgbClr>
                  </a:outerShdw>
                </a:effectLst>
              </a:rPr>
              <a:t>- BILANCIAMENTO E EFFICIENZA DELLE RETI DI TRASMISSIONE E DISTRIBUZIONE</a:t>
            </a:r>
          </a:p>
        </p:txBody>
      </p:sp>
      <p:sp>
        <p:nvSpPr>
          <p:cNvPr id="5" name="Rettangolo arrotondato 4"/>
          <p:cNvSpPr/>
          <p:nvPr/>
        </p:nvSpPr>
        <p:spPr>
          <a:xfrm>
            <a:off x="6384032" y="3521935"/>
            <a:ext cx="5487209" cy="230325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solidFill>
                  <a:schemeClr val="tx1">
                    <a:lumMod val="75000"/>
                    <a:lumOff val="25000"/>
                  </a:schemeClr>
                </a:solidFill>
              </a:rPr>
              <a:t>SENZA IL SUPPORT DEGLI ACCUMULI DI ENERGIA, CI POTREBBERO ESSERE PROBLEMI DI STABILITA’ DELLA RETE E DI FORNITURA DELL’ENERGIA. </a:t>
            </a:r>
          </a:p>
          <a:p>
            <a:pPr algn="just"/>
            <a:r>
              <a:rPr lang="it-IT" dirty="0">
                <a:solidFill>
                  <a:schemeClr val="tx1">
                    <a:lumMod val="75000"/>
                    <a:lumOff val="25000"/>
                  </a:schemeClr>
                </a:solidFill>
              </a:rPr>
              <a:t>MOLTI SERVIZI DI RETE POSSONO ESSERE ALIMENTATI DA ACCUMULI, COME L’APPIATTIMENTO DEI PICCHI, L’INSEGUIMENTO DEI CARICHI, IL BILANCIAMENTO DELLA RETE, GENERAZIONE DI MEDIA POTENZA, APPROVVIGIONAMENTO ENERGETICO</a:t>
            </a:r>
          </a:p>
        </p:txBody>
      </p:sp>
    </p:spTree>
    <p:extLst>
      <p:ext uri="{BB962C8B-B14F-4D97-AF65-F5344CB8AC3E}">
        <p14:creationId xmlns:p14="http://schemas.microsoft.com/office/powerpoint/2010/main" val="2651119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agono 4"/>
          <p:cNvSpPr/>
          <p:nvPr/>
        </p:nvSpPr>
        <p:spPr>
          <a:xfrm rot="19605872">
            <a:off x="9674165" y="2859181"/>
            <a:ext cx="1523452" cy="1280181"/>
          </a:xfrm>
          <a:prstGeom prst="hexagon">
            <a:avLst>
              <a:gd name="adj" fmla="val 32537"/>
              <a:gd name="vf" fmla="val 115470"/>
            </a:avLst>
          </a:prstGeom>
          <a:blipFill dpi="0" rotWithShape="1">
            <a:blip r:embed="rId2">
              <a:extLst>
                <a:ext uri="{28A0092B-C50C-407E-A947-70E740481C1C}">
                  <a14:useLocalDpi xmlns:a14="http://schemas.microsoft.com/office/drawing/2010/main" val="0"/>
                </a:ext>
              </a:extLst>
            </a:blip>
            <a:srcRect/>
            <a:stretch>
              <a:fillRect/>
            </a:stretch>
          </a:bli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Connettore 1 5"/>
          <p:cNvCxnSpPr/>
          <p:nvPr/>
        </p:nvCxnSpPr>
        <p:spPr>
          <a:xfrm>
            <a:off x="9735973" y="2406077"/>
            <a:ext cx="0" cy="18722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1134313" y="2762420"/>
            <a:ext cx="2247" cy="15158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10016328" y="2545410"/>
            <a:ext cx="1656184" cy="756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flipH="1">
            <a:off x="9603961" y="2232215"/>
            <a:ext cx="1497917" cy="9533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H="1">
            <a:off x="10016328" y="3584089"/>
            <a:ext cx="1531849" cy="100739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9197009" y="3710609"/>
            <a:ext cx="1635554" cy="7321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246883" y="2406077"/>
            <a:ext cx="8518107" cy="273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6600" dirty="0">
                <a:solidFill>
                  <a:schemeClr val="tx1">
                    <a:lumMod val="75000"/>
                    <a:lumOff val="25000"/>
                  </a:schemeClr>
                </a:solidFill>
                <a:effectLst>
                  <a:outerShdw blurRad="38100" dist="38100" dir="2700000" algn="tl">
                    <a:srgbClr val="000000">
                      <a:alpha val="43137"/>
                    </a:srgbClr>
                  </a:outerShdw>
                </a:effectLst>
              </a:rPr>
              <a:t>ACCUMULI di ENERGIA</a:t>
            </a:r>
          </a:p>
          <a:p>
            <a:pPr marL="571500" indent="-571500" algn="r">
              <a:buFont typeface="Wingdings" panose="05000000000000000000" pitchFamily="2" charset="2"/>
              <a:buChar char="§"/>
            </a:pPr>
            <a:r>
              <a:rPr lang="it-IT" sz="4400" dirty="0">
                <a:solidFill>
                  <a:schemeClr val="tx1">
                    <a:lumMod val="75000"/>
                    <a:lumOff val="25000"/>
                  </a:schemeClr>
                </a:solidFill>
              </a:rPr>
              <a:t>MERCATI</a:t>
            </a:r>
          </a:p>
          <a:p>
            <a:pPr marL="571500" indent="-571500" algn="r">
              <a:buFont typeface="Wingdings" panose="05000000000000000000" pitchFamily="2" charset="2"/>
              <a:buChar char="§"/>
            </a:pPr>
            <a:r>
              <a:rPr lang="it-IT" sz="4400" dirty="0">
                <a:solidFill>
                  <a:schemeClr val="tx1">
                    <a:lumMod val="75000"/>
                    <a:lumOff val="25000"/>
                  </a:schemeClr>
                </a:solidFill>
              </a:rPr>
              <a:t>PROSPETTIVE</a:t>
            </a:r>
          </a:p>
          <a:p>
            <a:pPr algn="r"/>
            <a:r>
              <a:rPr lang="it-IT" sz="4400" dirty="0">
                <a:solidFill>
                  <a:schemeClr val="tx1">
                    <a:lumMod val="75000"/>
                    <a:lumOff val="25000"/>
                  </a:schemeClr>
                </a:solidFill>
                <a:effectLst>
                  <a:outerShdw blurRad="38100" dist="38100" dir="2700000" algn="tl">
                    <a:srgbClr val="000000">
                      <a:alpha val="43137"/>
                    </a:srgbClr>
                  </a:outerShdw>
                </a:effectLst>
              </a:rPr>
              <a:t> </a:t>
            </a:r>
            <a:endParaRPr lang="it-IT" sz="4000" dirty="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5780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b="14818"/>
          <a:stretch/>
        </p:blipFill>
        <p:spPr>
          <a:xfrm>
            <a:off x="191344" y="980728"/>
            <a:ext cx="10402228" cy="5256584"/>
          </a:xfrm>
          <a:prstGeom prst="rect">
            <a:avLst/>
          </a:prstGeom>
        </p:spPr>
      </p:pic>
      <p:sp>
        <p:nvSpPr>
          <p:cNvPr id="3" name="Rettangolo 2"/>
          <p:cNvSpPr/>
          <p:nvPr/>
        </p:nvSpPr>
        <p:spPr>
          <a:xfrm>
            <a:off x="185948" y="6453336"/>
            <a:ext cx="1157433" cy="338554"/>
          </a:xfrm>
          <a:prstGeom prst="rect">
            <a:avLst/>
          </a:prstGeom>
        </p:spPr>
        <p:txBody>
          <a:bodyPr wrap="none">
            <a:spAutoFit/>
          </a:bodyPr>
          <a:lstStyle/>
          <a:p>
            <a:r>
              <a:rPr lang="en-GB" sz="1600" i="1" dirty="0"/>
              <a:t>Source:  IEA</a:t>
            </a:r>
          </a:p>
        </p:txBody>
      </p:sp>
      <p:sp>
        <p:nvSpPr>
          <p:cNvPr id="4" name="Rettangolo 3"/>
          <p:cNvSpPr/>
          <p:nvPr/>
        </p:nvSpPr>
        <p:spPr>
          <a:xfrm>
            <a:off x="4295800" y="0"/>
            <a:ext cx="7560840"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1"/>
                </a:solidFill>
              </a:rPr>
              <a:t>IDROGENO COME «ENERGY GRID LINKER»</a:t>
            </a:r>
          </a:p>
        </p:txBody>
      </p:sp>
    </p:spTree>
    <p:extLst>
      <p:ext uri="{BB962C8B-B14F-4D97-AF65-F5344CB8AC3E}">
        <p14:creationId xmlns:p14="http://schemas.microsoft.com/office/powerpoint/2010/main" val="1062216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r="35605"/>
          <a:stretch/>
        </p:blipFill>
        <p:spPr>
          <a:xfrm>
            <a:off x="828553" y="3407317"/>
            <a:ext cx="5814433" cy="2893308"/>
          </a:xfrm>
          <a:prstGeom prst="rect">
            <a:avLst/>
          </a:prstGeom>
        </p:spPr>
      </p:pic>
      <p:sp>
        <p:nvSpPr>
          <p:cNvPr id="4" name="Rettangolo 1"/>
          <p:cNvSpPr/>
          <p:nvPr/>
        </p:nvSpPr>
        <p:spPr>
          <a:xfrm>
            <a:off x="6528048" y="-59177"/>
            <a:ext cx="5663952" cy="830997"/>
          </a:xfrm>
          <a:prstGeom prst="rect">
            <a:avLst/>
          </a:prstGeom>
        </p:spPr>
        <p:txBody>
          <a:bodyPr wrap="square" anchor="b">
            <a:spAutoFit/>
          </a:bodyPr>
          <a:lstStyle/>
          <a:p>
            <a:pPr algn="r" eaLnBrk="0" fontAlgn="base" hangingPunct="0">
              <a:spcBef>
                <a:spcPct val="50000"/>
              </a:spcBef>
              <a:spcAft>
                <a:spcPct val="0"/>
              </a:spcAft>
              <a:defRPr/>
            </a:pPr>
            <a:r>
              <a:rPr lang="en-US" sz="2300" dirty="0">
                <a:latin typeface="+mj-lt"/>
                <a:ea typeface="+mj-ea"/>
                <a:cs typeface="+mj-cs"/>
              </a:rPr>
              <a:t>POTENZIALE DI MERCATO PER ACCUMULI DI ENERGIA NEL PORSSIMO FUTURO</a:t>
            </a:r>
          </a:p>
        </p:txBody>
      </p:sp>
      <p:pic>
        <p:nvPicPr>
          <p:cNvPr id="6" name="Immagine 5"/>
          <p:cNvPicPr>
            <a:picLocks noChangeAspect="1"/>
          </p:cNvPicPr>
          <p:nvPr/>
        </p:nvPicPr>
        <p:blipFill>
          <a:blip r:embed="rId3">
            <a:lum bright="-20000" contrast="40000"/>
          </a:blip>
          <a:stretch>
            <a:fillRect/>
          </a:stretch>
        </p:blipFill>
        <p:spPr>
          <a:xfrm>
            <a:off x="551384" y="836712"/>
            <a:ext cx="7395166" cy="2664297"/>
          </a:xfrm>
          <a:prstGeom prst="rect">
            <a:avLst/>
          </a:prstGeom>
        </p:spPr>
      </p:pic>
      <p:sp>
        <p:nvSpPr>
          <p:cNvPr id="9" name="Rettangolo 8"/>
          <p:cNvSpPr/>
          <p:nvPr/>
        </p:nvSpPr>
        <p:spPr>
          <a:xfrm rot="16200000">
            <a:off x="-940651" y="2107190"/>
            <a:ext cx="2448272" cy="323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dirty="0">
                <a:solidFill>
                  <a:schemeClr val="tx1"/>
                </a:solidFill>
              </a:rPr>
              <a:t>Source: Lux Research</a:t>
            </a:r>
          </a:p>
        </p:txBody>
      </p:sp>
      <p:sp>
        <p:nvSpPr>
          <p:cNvPr id="10" name="Ovale 9"/>
          <p:cNvSpPr/>
          <p:nvPr/>
        </p:nvSpPr>
        <p:spPr>
          <a:xfrm>
            <a:off x="8705212" y="707886"/>
            <a:ext cx="3507886" cy="33599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McKinsey</a:t>
            </a:r>
            <a:r>
              <a:rPr lang="en-US" sz="2000" b="1" dirty="0">
                <a:solidFill>
                  <a:schemeClr val="tx1">
                    <a:lumMod val="85000"/>
                    <a:lumOff val="15000"/>
                  </a:schemeClr>
                </a:solidFill>
                <a:effectLst>
                  <a:outerShdw blurRad="38100" dist="38100" dir="2700000" algn="tl">
                    <a:srgbClr val="000000">
                      <a:alpha val="43137"/>
                    </a:srgbClr>
                  </a:outerShdw>
                </a:effectLst>
              </a:rPr>
              <a:t> </a:t>
            </a:r>
            <a:r>
              <a:rPr lang="en-US" sz="2000" b="1" dirty="0">
                <a:solidFill>
                  <a:schemeClr val="tx1">
                    <a:lumMod val="85000"/>
                    <a:lumOff val="15000"/>
                  </a:schemeClr>
                </a:solidFill>
              </a:rPr>
              <a:t>research</a:t>
            </a:r>
            <a:r>
              <a:rPr lang="en-US" sz="2000" dirty="0">
                <a:solidFill>
                  <a:schemeClr val="tx1">
                    <a:lumMod val="85000"/>
                    <a:lumOff val="15000"/>
                  </a:schemeClr>
                </a:solidFill>
                <a:effectLst>
                  <a:outerShdw blurRad="38100" dist="38100" dir="2700000" algn="tl">
                    <a:srgbClr val="000000">
                      <a:alpha val="43137"/>
                    </a:srgbClr>
                  </a:outerShdw>
                </a:effectLst>
              </a:rPr>
              <a:t> </a:t>
            </a:r>
            <a:r>
              <a:rPr lang="en-US" sz="2000" dirty="0" err="1">
                <a:solidFill>
                  <a:schemeClr val="tx1">
                    <a:lumMod val="85000"/>
                    <a:lumOff val="15000"/>
                  </a:schemeClr>
                </a:solidFill>
              </a:rPr>
              <a:t>indica</a:t>
            </a:r>
            <a:r>
              <a:rPr lang="en-US" sz="2000" dirty="0">
                <a:solidFill>
                  <a:schemeClr val="tx1">
                    <a:lumMod val="85000"/>
                    <a:lumOff val="15000"/>
                  </a:schemeClr>
                </a:solidFill>
              </a:rPr>
              <a:t> </a:t>
            </a:r>
            <a:r>
              <a:rPr lang="en-US" sz="2000" dirty="0" err="1">
                <a:solidFill>
                  <a:schemeClr val="tx1">
                    <a:lumMod val="85000"/>
                    <a:lumOff val="15000"/>
                  </a:schemeClr>
                </a:solidFill>
              </a:rPr>
              <a:t>gli</a:t>
            </a:r>
            <a:r>
              <a:rPr lang="en-US" sz="2000" dirty="0">
                <a:solidFill>
                  <a:schemeClr val="tx1">
                    <a:lumMod val="85000"/>
                    <a:lumOff val="15000"/>
                  </a:schemeClr>
                </a:solidFill>
              </a:rPr>
              <a:t> ACCUMULI DI ENERGIA come </a:t>
            </a:r>
            <a:r>
              <a:rPr lang="en-US" sz="2000" dirty="0" err="1">
                <a:solidFill>
                  <a:schemeClr val="tx1">
                    <a:lumMod val="85000"/>
                    <a:lumOff val="15000"/>
                  </a:schemeClr>
                </a:solidFill>
              </a:rPr>
              <a:t>una</a:t>
            </a:r>
            <a:r>
              <a:rPr lang="en-US" sz="2000" dirty="0">
                <a:solidFill>
                  <a:schemeClr val="tx1">
                    <a:lumMod val="85000"/>
                    <a:lumOff val="15000"/>
                  </a:schemeClr>
                </a:solidFill>
              </a:rPr>
              <a:t> </a:t>
            </a:r>
            <a:r>
              <a:rPr lang="en-US" sz="2000" i="1" dirty="0">
                <a:solidFill>
                  <a:schemeClr val="tx1">
                    <a:lumMod val="85000"/>
                    <a:lumOff val="15000"/>
                  </a:schemeClr>
                </a:solidFill>
              </a:rPr>
              <a:t>key disruptive technology </a:t>
            </a:r>
            <a:r>
              <a:rPr lang="en-US" sz="2000" dirty="0">
                <a:solidFill>
                  <a:schemeClr val="tx1">
                    <a:lumMod val="85000"/>
                    <a:lumOff val="15000"/>
                  </a:schemeClr>
                </a:solidFill>
              </a:rPr>
              <a:t>per la </a:t>
            </a:r>
            <a:r>
              <a:rPr lang="en-US" sz="2000" dirty="0" err="1">
                <a:solidFill>
                  <a:schemeClr val="tx1">
                    <a:lumMod val="85000"/>
                    <a:lumOff val="15000"/>
                  </a:schemeClr>
                </a:solidFill>
              </a:rPr>
              <a:t>prossima</a:t>
            </a:r>
            <a:r>
              <a:rPr lang="en-US" sz="2000" dirty="0">
                <a:solidFill>
                  <a:schemeClr val="tx1">
                    <a:lumMod val="85000"/>
                    <a:lumOff val="15000"/>
                  </a:schemeClr>
                </a:solidFill>
              </a:rPr>
              <a:t> decade con un </a:t>
            </a:r>
            <a:r>
              <a:rPr lang="en-US" sz="2000" dirty="0" err="1">
                <a:solidFill>
                  <a:schemeClr val="tx1">
                    <a:lumMod val="85000"/>
                    <a:lumOff val="15000"/>
                  </a:schemeClr>
                </a:solidFill>
              </a:rPr>
              <a:t>impatto</a:t>
            </a:r>
            <a:r>
              <a:rPr lang="en-US" sz="2000" dirty="0">
                <a:solidFill>
                  <a:schemeClr val="tx1">
                    <a:lumMod val="85000"/>
                    <a:lumOff val="15000"/>
                  </a:schemeClr>
                </a:solidFill>
              </a:rPr>
              <a:t> </a:t>
            </a:r>
            <a:r>
              <a:rPr lang="en-US" sz="2000" dirty="0" err="1">
                <a:solidFill>
                  <a:schemeClr val="tx1">
                    <a:lumMod val="85000"/>
                    <a:lumOff val="15000"/>
                  </a:schemeClr>
                </a:solidFill>
              </a:rPr>
              <a:t>mondiale</a:t>
            </a:r>
            <a:r>
              <a:rPr lang="en-US" sz="2000" dirty="0">
                <a:solidFill>
                  <a:schemeClr val="tx1">
                    <a:lumMod val="85000"/>
                    <a:lumOff val="15000"/>
                  </a:schemeClr>
                </a:solidFill>
              </a:rPr>
              <a:t> di </a:t>
            </a:r>
            <a:r>
              <a:rPr lang="en-US" sz="2000" b="1" dirty="0">
                <a:solidFill>
                  <a:schemeClr val="tx1">
                    <a:lumMod val="85000"/>
                    <a:lumOff val="15000"/>
                  </a:schemeClr>
                </a:solidFill>
              </a:rPr>
              <a:t>$B 100-600 </a:t>
            </a:r>
            <a:r>
              <a:rPr lang="en-US" sz="2000" dirty="0">
                <a:solidFill>
                  <a:schemeClr val="tx1">
                    <a:lumMod val="85000"/>
                    <a:lumOff val="15000"/>
                  </a:schemeClr>
                </a:solidFill>
              </a:rPr>
              <a:t>.</a:t>
            </a:r>
            <a:endParaRPr lang="en-GB" sz="2000" dirty="0">
              <a:solidFill>
                <a:schemeClr val="tx1">
                  <a:lumMod val="85000"/>
                  <a:lumOff val="15000"/>
                </a:schemeClr>
              </a:solidFill>
            </a:endParaRPr>
          </a:p>
        </p:txBody>
      </p:sp>
      <p:sp>
        <p:nvSpPr>
          <p:cNvPr id="11" name="Ovale 10"/>
          <p:cNvSpPr/>
          <p:nvPr/>
        </p:nvSpPr>
        <p:spPr>
          <a:xfrm>
            <a:off x="9476939" y="3736085"/>
            <a:ext cx="2271695" cy="2197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000000"/>
                </a:solidFill>
                <a:latin typeface="Calibri" panose="020F0502020204030204" pitchFamily="34" charset="0"/>
              </a:rPr>
              <a:t>Totale</a:t>
            </a:r>
            <a:r>
              <a:rPr lang="en-GB" b="1" dirty="0">
                <a:solidFill>
                  <a:srgbClr val="000000"/>
                </a:solidFill>
                <a:latin typeface="Calibri" panose="020F0502020204030204" pitchFamily="34" charset="0"/>
              </a:rPr>
              <a:t> </a:t>
            </a:r>
            <a:r>
              <a:rPr lang="en-GB" b="1" dirty="0" err="1">
                <a:solidFill>
                  <a:srgbClr val="000000"/>
                </a:solidFill>
                <a:latin typeface="Calibri" panose="020F0502020204030204" pitchFamily="34" charset="0"/>
              </a:rPr>
              <a:t>mercato</a:t>
            </a:r>
            <a:r>
              <a:rPr lang="en-GB" b="1" dirty="0">
                <a:solidFill>
                  <a:srgbClr val="000000"/>
                </a:solidFill>
                <a:latin typeface="Calibri" panose="020F0502020204030204" pitchFamily="34" charset="0"/>
              </a:rPr>
              <a:t> </a:t>
            </a:r>
            <a:r>
              <a:rPr lang="en-GB" dirty="0" err="1">
                <a:solidFill>
                  <a:srgbClr val="000000"/>
                </a:solidFill>
                <a:latin typeface="Calibri" panose="020F0502020204030204" pitchFamily="34" charset="0"/>
              </a:rPr>
              <a:t>raggiungibile</a:t>
            </a:r>
            <a:r>
              <a:rPr lang="en-GB" dirty="0">
                <a:solidFill>
                  <a:srgbClr val="000000"/>
                </a:solidFill>
                <a:latin typeface="Calibri" panose="020F0502020204030204" pitchFamily="34" charset="0"/>
              </a:rPr>
              <a:t> </a:t>
            </a:r>
            <a:r>
              <a:rPr lang="en-GB" dirty="0" err="1">
                <a:solidFill>
                  <a:srgbClr val="000000"/>
                </a:solidFill>
                <a:latin typeface="Calibri" panose="020F0502020204030204" pitchFamily="34" charset="0"/>
              </a:rPr>
              <a:t>entro</a:t>
            </a:r>
            <a:r>
              <a:rPr lang="en-GB" dirty="0">
                <a:solidFill>
                  <a:srgbClr val="000000"/>
                </a:solidFill>
                <a:latin typeface="Calibri" panose="020F0502020204030204" pitchFamily="34" charset="0"/>
              </a:rPr>
              <a:t> </a:t>
            </a:r>
            <a:r>
              <a:rPr lang="en-GB" dirty="0" err="1">
                <a:solidFill>
                  <a:srgbClr val="000000"/>
                </a:solidFill>
                <a:latin typeface="Calibri" panose="020F0502020204030204" pitchFamily="34" charset="0"/>
              </a:rPr>
              <a:t>il</a:t>
            </a:r>
            <a:r>
              <a:rPr lang="en-GB" dirty="0">
                <a:solidFill>
                  <a:srgbClr val="000000"/>
                </a:solidFill>
                <a:latin typeface="Calibri" panose="020F0502020204030204" pitchFamily="34" charset="0"/>
              </a:rPr>
              <a:t> 2020</a:t>
            </a:r>
            <a:r>
              <a:rPr lang="en-GB" b="1" dirty="0">
                <a:solidFill>
                  <a:srgbClr val="000000"/>
                </a:solidFill>
                <a:latin typeface="Calibri" panose="020F0502020204030204" pitchFamily="34" charset="0"/>
              </a:rPr>
              <a:t>: </a:t>
            </a:r>
            <a:endParaRPr lang="en-GB" dirty="0">
              <a:solidFill>
                <a:srgbClr val="000000"/>
              </a:solidFill>
              <a:latin typeface="Calibri" panose="020F0502020204030204" pitchFamily="34" charset="0"/>
            </a:endParaRPr>
          </a:p>
          <a:p>
            <a:pPr algn="ctr"/>
            <a:r>
              <a:rPr lang="en-US" b="1" dirty="0">
                <a:solidFill>
                  <a:srgbClr val="000000"/>
                </a:solidFill>
                <a:latin typeface="Calibri" panose="020F0502020204030204" pitchFamily="34" charset="0"/>
              </a:rPr>
              <a:t>$B 200-400 </a:t>
            </a:r>
            <a:endParaRPr lang="en-GB" dirty="0"/>
          </a:p>
        </p:txBody>
      </p:sp>
      <p:sp>
        <p:nvSpPr>
          <p:cNvPr id="12" name="Ovale 11"/>
          <p:cNvSpPr/>
          <p:nvPr/>
        </p:nvSpPr>
        <p:spPr>
          <a:xfrm>
            <a:off x="7464152" y="4132696"/>
            <a:ext cx="2271695" cy="2197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97350" algn="ctr"/>
            <a:r>
              <a:rPr lang="en-US" b="1" dirty="0">
                <a:solidFill>
                  <a:srgbClr val="000000"/>
                </a:solidFill>
                <a:latin typeface="Calibri" panose="020F0502020204030204" pitchFamily="34" charset="0"/>
              </a:rPr>
              <a:t>Il </a:t>
            </a:r>
            <a:r>
              <a:rPr lang="en-US" b="1" dirty="0" err="1">
                <a:solidFill>
                  <a:srgbClr val="000000"/>
                </a:solidFill>
                <a:latin typeface="Calibri" panose="020F0502020204030204" pitchFamily="34" charset="0"/>
              </a:rPr>
              <a:t>mercato</a:t>
            </a:r>
            <a:r>
              <a:rPr lang="en-US" b="1" dirty="0">
                <a:solidFill>
                  <a:srgbClr val="000000"/>
                </a:solidFill>
                <a:latin typeface="Calibri" panose="020F0502020204030204" pitchFamily="34" charset="0"/>
              </a:rPr>
              <a:t> </a:t>
            </a:r>
            <a:r>
              <a:rPr lang="en-US" b="1" dirty="0" err="1">
                <a:solidFill>
                  <a:srgbClr val="000000"/>
                </a:solidFill>
                <a:latin typeface="Calibri" panose="020F0502020204030204" pitchFamily="34" charset="0"/>
              </a:rPr>
              <a:t>Europeo</a:t>
            </a:r>
            <a:r>
              <a:rPr lang="en-US" b="1" dirty="0">
                <a:solidFill>
                  <a:srgbClr val="000000"/>
                </a:solidFill>
                <a:latin typeface="Calibri" panose="020F0502020204030204" pitchFamily="34" charset="0"/>
              </a:rPr>
              <a:t> è </a:t>
            </a:r>
            <a:r>
              <a:rPr lang="en-US" b="1" dirty="0" err="1">
                <a:solidFill>
                  <a:srgbClr val="000000"/>
                </a:solidFill>
                <a:latin typeface="Calibri" panose="020F0502020204030204" pitchFamily="34" charset="0"/>
              </a:rPr>
              <a:t>tra</a:t>
            </a:r>
            <a:r>
              <a:rPr lang="en-US" b="1" dirty="0">
                <a:solidFill>
                  <a:srgbClr val="000000"/>
                </a:solidFill>
                <a:latin typeface="Calibri" panose="020F0502020204030204" pitchFamily="34" charset="0"/>
              </a:rPr>
              <a:t> </a:t>
            </a:r>
            <a:r>
              <a:rPr lang="en-US" b="1" dirty="0" err="1">
                <a:solidFill>
                  <a:srgbClr val="000000"/>
                </a:solidFill>
                <a:latin typeface="Calibri" panose="020F0502020204030204" pitchFamily="34" charset="0"/>
              </a:rPr>
              <a:t>il</a:t>
            </a:r>
            <a:r>
              <a:rPr lang="en-US" b="1" dirty="0">
                <a:solidFill>
                  <a:srgbClr val="000000"/>
                </a:solidFill>
                <a:latin typeface="Calibri" panose="020F0502020204030204" pitchFamily="34" charset="0"/>
              </a:rPr>
              <a:t> 30-40% del </a:t>
            </a:r>
            <a:r>
              <a:rPr lang="en-US" b="1" dirty="0" err="1">
                <a:solidFill>
                  <a:srgbClr val="000000"/>
                </a:solidFill>
                <a:latin typeface="Calibri" panose="020F0502020204030204" pitchFamily="34" charset="0"/>
              </a:rPr>
              <a:t>mondiale</a:t>
            </a:r>
            <a:r>
              <a:rPr lang="en-US" b="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pPr marR="0" algn="ctr"/>
            <a:r>
              <a:rPr lang="en-GB" b="1" dirty="0">
                <a:solidFill>
                  <a:srgbClr val="000000"/>
                </a:solidFill>
                <a:latin typeface="Calibri" panose="020F0502020204030204" pitchFamily="34" charset="0"/>
              </a:rPr>
              <a:t>(circa $B 80-160) </a:t>
            </a:r>
            <a:endParaRPr lang="en-GB" dirty="0"/>
          </a:p>
        </p:txBody>
      </p:sp>
      <p:sp>
        <p:nvSpPr>
          <p:cNvPr id="13" name="Rettangolo 12"/>
          <p:cNvSpPr/>
          <p:nvPr/>
        </p:nvSpPr>
        <p:spPr>
          <a:xfrm rot="16200000">
            <a:off x="-802067" y="4553803"/>
            <a:ext cx="2448272" cy="600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dirty="0">
                <a:solidFill>
                  <a:schemeClr val="tx1"/>
                </a:solidFill>
              </a:rPr>
              <a:t>Source: EPIA, Piper Jaffrey, BCG</a:t>
            </a:r>
          </a:p>
        </p:txBody>
      </p:sp>
      <p:sp>
        <p:nvSpPr>
          <p:cNvPr id="5" name="Rettangolo 4"/>
          <p:cNvSpPr/>
          <p:nvPr/>
        </p:nvSpPr>
        <p:spPr>
          <a:xfrm>
            <a:off x="6168008" y="5445224"/>
            <a:ext cx="576064" cy="177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92785184"/>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lus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5580</TotalTime>
  <Words>2848</Words>
  <Application>Microsoft Office PowerPoint</Application>
  <PresentationFormat>Widescreen</PresentationFormat>
  <Paragraphs>502</Paragraphs>
  <Slides>46</Slides>
  <Notes>10</Notes>
  <HiddenSlides>0</HiddenSlides>
  <MMClips>0</MMClips>
  <ScaleCrop>false</ScaleCrop>
  <HeadingPairs>
    <vt:vector size="6" baseType="variant">
      <vt:variant>
        <vt:lpstr>Caratteri utilizzati</vt:lpstr>
      </vt:variant>
      <vt:variant>
        <vt:i4>11</vt:i4>
      </vt:variant>
      <vt:variant>
        <vt:lpstr>Tema</vt:lpstr>
      </vt:variant>
      <vt:variant>
        <vt:i4>3</vt:i4>
      </vt:variant>
      <vt:variant>
        <vt:lpstr>Titoli diapositive</vt:lpstr>
      </vt:variant>
      <vt:variant>
        <vt:i4>46</vt:i4>
      </vt:variant>
    </vt:vector>
  </HeadingPairs>
  <TitlesOfParts>
    <vt:vector size="60" baseType="lpstr">
      <vt:lpstr>Microsoft YaHei</vt:lpstr>
      <vt:lpstr>Aharoni</vt:lpstr>
      <vt:lpstr>Arial</vt:lpstr>
      <vt:lpstr>Calibri</vt:lpstr>
      <vt:lpstr>Cambria</vt:lpstr>
      <vt:lpstr>Candara</vt:lpstr>
      <vt:lpstr>Constantia</vt:lpstr>
      <vt:lpstr>Times New Roman</vt:lpstr>
      <vt:lpstr>Trebuchet MS</vt:lpstr>
      <vt:lpstr>Wingdings</vt:lpstr>
      <vt:lpstr>ヒラギノ角ゴ Pro W3</vt:lpstr>
      <vt:lpstr>Title</vt:lpstr>
      <vt:lpstr>Conclusion</vt:lpstr>
      <vt:lpstr>Body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PROGETTO EDEN</vt:lpstr>
      <vt:lpstr>TECNOLOGIA POWER – TO – POWER</vt:lpstr>
      <vt:lpstr>Presentazione standard di PowerPoint</vt:lpstr>
      <vt:lpstr>Presentazione standard di PowerPoint</vt:lpstr>
      <vt:lpstr>APPROCCIO ALLO SVILUPPO</vt:lpstr>
      <vt:lpstr>Presentazione standard di PowerPoint</vt:lpstr>
      <vt:lpstr>Presentazione standard di PowerPoint</vt:lpstr>
      <vt:lpstr>Presentazione standard di PowerPoint</vt:lpstr>
      <vt:lpstr>Presentazione standard di PowerPoint</vt:lpstr>
      <vt:lpstr>DEMO IN BARCELONA</vt:lpstr>
      <vt:lpstr>Perchè Barcelona?</vt:lpstr>
      <vt:lpstr>Demo site - Barcelona</vt:lpstr>
      <vt:lpstr>DEMO INSTALLATO A BARCELLONA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Mattia Malfatti</dc:creator>
  <cp:lastModifiedBy>Luigi Crema</cp:lastModifiedBy>
  <cp:revision>148</cp:revision>
  <dcterms:created xsi:type="dcterms:W3CDTF">2014-07-15T08:34:09Z</dcterms:created>
  <dcterms:modified xsi:type="dcterms:W3CDTF">2016-07-01T08:36:40Z</dcterms:modified>
</cp:coreProperties>
</file>