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84" r:id="rId16"/>
    <p:sldId id="285" r:id="rId17"/>
    <p:sldId id="286" r:id="rId18"/>
    <p:sldId id="287" r:id="rId19"/>
    <p:sldId id="270" r:id="rId20"/>
    <p:sldId id="269" r:id="rId21"/>
    <p:sldId id="289" r:id="rId22"/>
    <p:sldId id="288" r:id="rId23"/>
    <p:sldId id="275" r:id="rId24"/>
    <p:sldId id="276" r:id="rId25"/>
    <p:sldId id="277" r:id="rId26"/>
    <p:sldId id="290" r:id="rId27"/>
    <p:sldId id="278" r:id="rId28"/>
    <p:sldId id="279" r:id="rId29"/>
    <p:sldId id="280" r:id="rId30"/>
    <p:sldId id="271" r:id="rId31"/>
    <p:sldId id="272" r:id="rId32"/>
    <p:sldId id="273" r:id="rId33"/>
    <p:sldId id="274" r:id="rId34"/>
    <p:sldId id="281" r:id="rId35"/>
    <p:sldId id="282" r:id="rId3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5C1C3F-1F48-490F-8CBB-1A813E96F9D4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192E7F-FA43-40A5-BB4B-8B72B9C17D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4C55C4-CB9F-4C7D-8418-DCC6D6F8375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09D20A-1831-4A8C-BCA6-92B7FA00508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0271A-8098-4734-A283-8B8081E921F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25" y="4341813"/>
            <a:ext cx="4605338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it-IT" smtClean="0"/>
              <a:t>Il rischio di mortalità MCV è minore nella classe di BMI compresa tra 23,5 e 24,9 : tale classe è stata considerata di riferimento. La mortalità mostra una relazione continua con il BMI e inizia ad aumentare nell’uomo a partire dal BMI di 26,5 e nella donna da 25.</a:t>
            </a:r>
          </a:p>
          <a:p>
            <a:pPr eaLnBrk="1" hangingPunct="1">
              <a:spcBef>
                <a:spcPct val="50000"/>
              </a:spcBef>
            </a:pPr>
            <a:r>
              <a:rPr lang="it-IT" smtClean="0"/>
              <a:t>I rischio di mortalità  è minore nelle  classi di BMI comprese fra 23,5 e 24,9 negli uomini e 22 e 23,4 nelle donne. La mortalità per tutte le cause mostra una relazione continua e inizia ad aumentare nell’uomo a partire dal BMI di 26,4 e nella donna da 25.</a:t>
            </a:r>
          </a:p>
          <a:p>
            <a:pPr eaLnBrk="1" hangingPunct="1">
              <a:spcBef>
                <a:spcPct val="50000"/>
              </a:spcBef>
            </a:pPr>
            <a:r>
              <a:rPr lang="it-IT" smtClean="0"/>
              <a:t>Questi dati derivano dal Cancer Prevention Study II, studio prospettico di mortalità in più di 1000 000 fra uomini e donne USA.</a:t>
            </a:r>
          </a:p>
          <a:p>
            <a:pPr eaLnBrk="1" hangingPunct="1">
              <a:spcBef>
                <a:spcPct val="50000"/>
              </a:spcBef>
            </a:pPr>
            <a:r>
              <a:rPr lang="it-IT" sz="1000" smtClean="0"/>
              <a:t>Calle EE et al N Engl J Med. 1999;341:1097-1105.</a:t>
            </a:r>
          </a:p>
          <a:p>
            <a:pPr eaLnBrk="1" hangingPunct="1">
              <a:spcBef>
                <a:spcPct val="50000"/>
              </a:spcBef>
            </a:pPr>
            <a:r>
              <a:rPr lang="it-IT" sz="1000" smtClean="0"/>
              <a:t>(CVD= cardiovascular disease; equivale a MCV= malattie cardiovascolari)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xfrm>
            <a:off x="684213" y="4344988"/>
            <a:ext cx="5489575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1" smtClean="0"/>
              <a:t>Adverse cardiometabolic effects of products of adipocytes</a:t>
            </a:r>
          </a:p>
          <a:p>
            <a:r>
              <a:rPr lang="en-US" sz="1100" smtClean="0"/>
              <a:t>This slide shows a more complete list of the bioactive substances secreted by adipocytes, that modulate insulin resistance and cardiovascular risk.</a:t>
            </a:r>
          </a:p>
          <a:p>
            <a:endParaRPr lang="en-US" sz="1100" smtClean="0"/>
          </a:p>
          <a:p>
            <a:r>
              <a:rPr lang="en-US" sz="1000" smtClean="0"/>
              <a:t>Lyon CJ, Law RE, Hsueh WA. Minireview: adiposity, inflammation, and atherogenesis.  Endocrinology 2003;144:2195-200.</a:t>
            </a:r>
          </a:p>
          <a:p>
            <a:r>
              <a:rPr lang="en-US" sz="1000" smtClean="0"/>
              <a:t>Trayhurn P, Wood IS. Adipokines: inflammation and the pleiotropic role of white adipose tissue.</a:t>
            </a:r>
          </a:p>
          <a:p>
            <a:r>
              <a:rPr lang="en-US" sz="1000" smtClean="0"/>
              <a:t>Br J Nutr 2004;92:347-55. </a:t>
            </a:r>
          </a:p>
          <a:p>
            <a:r>
              <a:rPr lang="en-GB" sz="1000" smtClean="0"/>
              <a:t>Eckel RH, Grundy SM, Zimmet PZ. The metabolic syndrome.  Lancet. 2005;365:1415-28.</a:t>
            </a:r>
            <a:r>
              <a:rPr lang="en-US" sz="900" smtClean="0"/>
              <a:t>  </a:t>
            </a:r>
          </a:p>
          <a:p>
            <a:endParaRPr lang="en-US" sz="1100" smtClean="0"/>
          </a:p>
          <a:p>
            <a:endParaRPr lang="en-US" sz="11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67EFB-0C03-425C-ABD0-EA5137BEC31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97D42-E25E-4485-8911-55FA491F831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t-IT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F471C3-1472-4E64-9241-664589851EE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it-IT"/>
          </a:p>
        </p:txBody>
      </p:sp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2229CA-5FAD-41DF-AB61-3CFFF478F0B3}" type="slidenum">
              <a:rPr lang="it-IT" sz="1200">
                <a:latin typeface="Calibri" pitchFamily="34" charset="0"/>
              </a:rPr>
              <a:pPr algn="r"/>
              <a:t>32</a:t>
            </a:fld>
            <a:endParaRPr lang="it-IT" sz="1200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99924-D7A7-4494-937C-FA668E2822F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t-IT"/>
          </a:p>
        </p:txBody>
      </p:sp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FD53FA-8B87-4F39-A93D-4099DDDCD8C2}" type="slidenum">
              <a:rPr lang="it-IT" sz="1200">
                <a:latin typeface="Calibri" pitchFamily="34" charset="0"/>
              </a:rPr>
              <a:pPr algn="r"/>
              <a:t>33</a:t>
            </a:fld>
            <a:endParaRPr lang="it-IT" sz="1200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3F6E-8345-4F0D-9D2F-FC1C6ECC2BC8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7B02-2C14-4FFC-AB7A-9ABE9B3E4EE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58E8-8DA1-4DAE-B86B-81ACD7F6EBFD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77BB-7722-4525-89C6-26C0C7F9F3A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ABB9-4FE1-413D-A3C0-E309CCE92BB1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639F-F781-4AC3-AC99-3ECB1F53C8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CF3F-E5C2-4345-B64A-5699966FAE6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4362-8277-4F33-B7D7-4F392374BB1C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6BE6-4A8D-45F1-98C1-AC8B363069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47E6-CC64-40E0-BAC6-60E195B41238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C039-8826-4EA7-B10C-764AF4EBF1B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E2E4-6E66-4123-83AF-706BF841B546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3E27-463C-45EA-BB26-6AAC0C31165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98C2-6BA0-4B08-84B7-82CCFD07229F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76BD-96F4-41CB-8AFC-127D2174C6D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467D-70CF-406A-BE27-11C0965EE290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7E88-71DE-483D-9BFE-B7CBCAB4156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E9EF-3683-448F-A1E3-60E237F52BA5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5F532-36B2-4A40-AAE7-C2D946FF184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A749-6BC2-4B61-943B-994CC4080B5B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5988-3F3C-45B5-B17A-3238710E07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E404-BF99-4518-91E9-9EF0060B7498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17F5-C6D6-4529-A231-11D423CB1D3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68A7-351A-4738-86CC-7373E1E39D8E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07103-9C7F-4977-948D-0B8DCC5D68C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584F27-FA42-456D-AA81-7524974EA9D3}" type="datetimeFigureOut">
              <a:rPr lang="it-IT"/>
              <a:pPr>
                <a:defRPr/>
              </a:pPr>
              <a:t>14/06/2016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EA61CC-408D-45F6-95EC-C910AFE8967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5" r:id="rId9"/>
    <p:sldLayoutId id="2147483672" r:id="rId10"/>
    <p:sldLayoutId id="2147483673" r:id="rId11"/>
    <p:sldLayoutId id="2147483676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i.treehugger.com/files/co2footprint-hamburger.jpg&amp;imgrefurl=http://www.treehugger.com/files/2006/12/the_carbon_foot_1.php&amp;h=265&amp;w=468&amp;sz=21&amp;hl=it&amp;start=4&amp;um=1&amp;tbnid=ZG6BTO4wLrYkpM:&amp;tbnh=72&amp;tbnw=128&amp;prev=/images?q=hamburger&amp;um=1&amp;hl=it&amp;rlz=1T4GZAZ_itIT251IT251&amp;sa=N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it/imgres?imgurl=http://400caramelle.ilcannocchiale.it/mediamanager/sys.blog/31106/caramelle_logo.jpg&amp;imgrefurl=http://profile.myspace.com/index.cfm?fuseaction=user.viewprofile&amp;friendID=236328251&amp;h=283&amp;w=448&amp;sz=63&amp;hl=it&amp;start=5&amp;tbnid=Qn_MLWGjTsygPM:&amp;tbnh=80&amp;tbnw=127&amp;prev=/images?q=caramelle&amp;gbv=2&amp;hl=it&amp;sa=G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hyperlink" Target="http://www.renalgate.it/Sale.gif" TargetMode="External"/><Relationship Id="rId9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hyperlink" Target="http://www.inmagine.com/fdc_single1/fdc900504-photo" TargetMode="External"/><Relationship Id="rId12" Type="http://schemas.openxmlformats.org/officeDocument/2006/relationships/hyperlink" Target="http://www.inmagine.com/fdc_single4/fdc920687-photo" TargetMode="External"/><Relationship Id="rId17" Type="http://schemas.openxmlformats.org/officeDocument/2006/relationships/image" Target="http://eu2.inmagine.com/168nwm/imagesource/is412/is412041.jpg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fotosearch.it/thumb/IGS/IGS653/IS411-015.jp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5" Type="http://schemas.openxmlformats.org/officeDocument/2006/relationships/hyperlink" Target="http://www.inmagine.com/is412/is412041-photo" TargetMode="External"/><Relationship Id="rId10" Type="http://schemas.openxmlformats.org/officeDocument/2006/relationships/image" Target="../media/image39.jpeg"/><Relationship Id="rId4" Type="http://schemas.openxmlformats.org/officeDocument/2006/relationships/image" Target="http://eu2.inmagine.com/img/imagesource/is414/is414023.jpg" TargetMode="External"/><Relationship Id="rId9" Type="http://schemas.openxmlformats.org/officeDocument/2006/relationships/image" Target="http://eu2.inmagine.com/168nwm/foodcollection/fdc_single1/fdc900504.jpg" TargetMode="External"/><Relationship Id="rId14" Type="http://schemas.openxmlformats.org/officeDocument/2006/relationships/image" Target="http://eu2.inmagine.com/168nwm/foodcollection/fdc_single4/fdc920687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entro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361950"/>
            <a:ext cx="763588" cy="140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39875" y="1143000"/>
            <a:ext cx="60547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it-IT" b="1">
              <a:solidFill>
                <a:schemeClr val="bg1"/>
              </a:solidFill>
              <a:latin typeface="Palatino Linotype" pitchFamily="1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it-IT" b="1">
                <a:solidFill>
                  <a:schemeClr val="tx2"/>
                </a:solidFill>
                <a:latin typeface="Palatino Linotype" pitchFamily="18" charset="0"/>
              </a:rPr>
              <a:t>Department of </a:t>
            </a:r>
            <a:r>
              <a:rPr lang="it-IT" b="1">
                <a:solidFill>
                  <a:schemeClr val="tx2"/>
                </a:solidFill>
                <a:latin typeface="Constantia" pitchFamily="18" charset="0"/>
              </a:rPr>
              <a:t>Biotechnology and Traslational Medicine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it-IT" b="1">
                <a:solidFill>
                  <a:schemeClr val="tx2"/>
                </a:solidFill>
                <a:latin typeface="Palatino Linotype" pitchFamily="18" charset="0"/>
              </a:rPr>
              <a:t>CENTER FOR STUDY AND RESEARCH ON OBESITY</a:t>
            </a:r>
            <a:r>
              <a:rPr lang="it-IT" b="1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825750" y="604838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it-IT" sz="2400" b="1">
                <a:solidFill>
                  <a:srgbClr val="CCFF99"/>
                </a:solidFill>
                <a:latin typeface="Palatino Linotype" pitchFamily="18" charset="0"/>
              </a:rPr>
              <a:t>University of Milan, Italy</a:t>
            </a:r>
            <a:r>
              <a:rPr lang="it-IT" sz="2400" b="1">
                <a:solidFill>
                  <a:srgbClr val="CCFF99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8800" y="2362200"/>
            <a:ext cx="50038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400" b="1" dirty="0">
              <a:solidFill>
                <a:srgbClr val="FFFF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dirty="0">
              <a:solidFill>
                <a:srgbClr val="FFFF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FF00"/>
                </a:solidFill>
                <a:latin typeface="+mn-lt"/>
              </a:rPr>
              <a:t>NUTRIZIONE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FF00"/>
                </a:solidFill>
                <a:latin typeface="+mn-lt"/>
              </a:rPr>
              <a:t>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FF00"/>
                </a:solidFill>
                <a:latin typeface="+mn-lt"/>
              </a:rPr>
              <a:t>BENESSERE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Michele O. Carruba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9718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235700" y="5449888"/>
            <a:ext cx="2914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>
                <a:solidFill>
                  <a:schemeClr val="bg1"/>
                </a:solidFill>
                <a:latin typeface="Constantia" pitchFamily="18" charset="0"/>
              </a:rPr>
              <a:t>Department of Medical Biotechnology and Traslational Medicine</a:t>
            </a:r>
          </a:p>
          <a:p>
            <a:r>
              <a:rPr lang="it-IT" sz="1200" b="1">
                <a:solidFill>
                  <a:schemeClr val="bg1"/>
                </a:solidFill>
                <a:latin typeface="Constantia" pitchFamily="18" charset="0"/>
              </a:rPr>
              <a:t>University of Milan</a:t>
            </a:r>
          </a:p>
          <a:p>
            <a:r>
              <a:rPr lang="it-IT" sz="1200" b="1">
                <a:solidFill>
                  <a:schemeClr val="bg1"/>
                </a:solidFill>
                <a:latin typeface="Constantia" pitchFamily="18" charset="0"/>
              </a:rPr>
              <a:t>Via Vanvitelli, 32</a:t>
            </a:r>
          </a:p>
          <a:p>
            <a:r>
              <a:rPr lang="it-IT" sz="1200" b="1">
                <a:solidFill>
                  <a:schemeClr val="bg1"/>
                </a:solidFill>
                <a:latin typeface="Constantia" pitchFamily="18" charset="0"/>
              </a:rPr>
              <a:t>20129 – Milan (Italy)</a:t>
            </a: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1113" y="3429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aphic"/>
          <p:cNvPicPr>
            <a:picLocks noChangeAspect="1" noChangeArrowheads="1"/>
          </p:cNvPicPr>
          <p:nvPr/>
        </p:nvPicPr>
        <p:blipFill>
          <a:blip r:embed="rId2"/>
          <a:srcRect t="49858"/>
          <a:stretch>
            <a:fillRect/>
          </a:stretch>
        </p:blipFill>
        <p:spPr bwMode="auto">
          <a:xfrm>
            <a:off x="833438" y="3860800"/>
            <a:ext cx="7620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116013" y="188913"/>
            <a:ext cx="6840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it-IT" sz="2400" b="1">
                <a:solidFill>
                  <a:srgbClr val="FFFF00"/>
                </a:solidFill>
                <a:latin typeface="Constantia" pitchFamily="18" charset="0"/>
              </a:rPr>
              <a:t>Prevalence of Obesity and Diagnosed Diabetes Among US Adults, 1991 and 2001 </a:t>
            </a:r>
          </a:p>
        </p:txBody>
      </p:sp>
      <p:pic>
        <p:nvPicPr>
          <p:cNvPr id="27651" name="Picture 4" descr="Graphic"/>
          <p:cNvPicPr>
            <a:picLocks noChangeAspect="1" noChangeArrowheads="1"/>
          </p:cNvPicPr>
          <p:nvPr/>
        </p:nvPicPr>
        <p:blipFill>
          <a:blip r:embed="rId2"/>
          <a:srcRect b="50142"/>
          <a:stretch>
            <a:fillRect/>
          </a:stretch>
        </p:blipFill>
        <p:spPr bwMode="auto">
          <a:xfrm>
            <a:off x="833438" y="1052513"/>
            <a:ext cx="762000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FFFF00"/>
                </a:solidFill>
              </a:rPr>
              <a:t>DISTRIBUZIONE DELLA POPOLAZIONE ITALIANA NELLE VARIE CONDIZIONI DI PESO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468313" y="1773238"/>
          <a:ext cx="7772400" cy="4114800"/>
        </p:xfrm>
        <a:graphic>
          <a:graphicData uri="http://schemas.openxmlformats.org/presentationml/2006/ole">
            <p:oleObj spid="_x0000_s4099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124075" y="220503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>
                <a:solidFill>
                  <a:srgbClr val="FFFF00"/>
                </a:solidFill>
                <a:latin typeface="Constantia" pitchFamily="18" charset="0"/>
              </a:rPr>
              <a:t>4.000.000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0" y="270827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>
                <a:solidFill>
                  <a:srgbClr val="FFFF00"/>
                </a:solidFill>
                <a:latin typeface="Constantia" pitchFamily="18" charset="0"/>
              </a:rPr>
              <a:t>16.000.000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3946525" y="2403475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995738" y="23495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>
                <a:solidFill>
                  <a:srgbClr val="FFFF00"/>
                </a:solidFill>
                <a:latin typeface="Constantia" pitchFamily="18" charset="0"/>
              </a:rPr>
              <a:t>1.500.000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246188" y="5661025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400" i="1">
                <a:solidFill>
                  <a:srgbClr val="FFFF00"/>
                </a:solidFill>
                <a:latin typeface="Constantia" pitchFamily="18" charset="0"/>
              </a:rPr>
              <a:t>Fonte: ISTAT, 4° Rapporto sull’Obesità in Italia. Istituto Auxologico Italiano, 2002</a:t>
            </a:r>
          </a:p>
        </p:txBody>
      </p:sp>
      <p:pic>
        <p:nvPicPr>
          <p:cNvPr id="4106" name="Picture 9" descr="centr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0288" y="5949950"/>
            <a:ext cx="493712" cy="908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1331913" y="6035675"/>
            <a:ext cx="721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Centro Studio e Ricerca sull’Obesità (C.S.R.O.)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Dipartimento di Farmacologia, Chemioterapia e Tossicologia Medica, 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Università degli Studi di Milano, Via Vanvitelli 32, Milano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 Prof. </a:t>
            </a:r>
            <a:r>
              <a:rPr lang="it-IT" b="1" baseline="-25000">
                <a:solidFill>
                  <a:srgbClr val="FFFF00"/>
                </a:solidFill>
                <a:latin typeface="Constantia" pitchFamily="18" charset="0"/>
              </a:rPr>
              <a:t>Michele Carruba</a:t>
            </a:r>
            <a:r>
              <a:rPr lang="it-IT" baseline="-25000">
                <a:latin typeface="Constantia" pitchFamily="18" charset="0"/>
              </a:rPr>
              <a:t> </a:t>
            </a:r>
          </a:p>
        </p:txBody>
      </p:sp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05475"/>
            <a:ext cx="966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FFFF00"/>
                </a:solidFill>
              </a:rPr>
              <a:t>Prevalenza dell’obesità (IMC&gt;30) in funzione dell’età negli UOMINI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0" y="1990725"/>
          <a:ext cx="8229600" cy="4533900"/>
        </p:xfrm>
        <a:graphic>
          <a:graphicData uri="http://schemas.openxmlformats.org/presentationml/2006/ole">
            <p:oleObj spid="_x0000_s5123" name="Grafico" r:id="rId3" imgW="7772400" imgH="4114800" progId="MSGraph.Chart.8">
              <p:embed followColorScheme="full"/>
            </p:oleObj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0" y="6553200"/>
            <a:ext cx="6513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400">
                <a:solidFill>
                  <a:srgbClr val="FFFF00"/>
                </a:solidFill>
                <a:latin typeface="Constantia" pitchFamily="18" charset="0"/>
              </a:rPr>
              <a:t>Fonte: ISTAT, 4° Rapporto sull’Obesità in Italia. Istituto Auxologico Italiano, 2002</a:t>
            </a:r>
            <a:endParaRPr lang="it-IT" sz="2400">
              <a:latin typeface="Times New Roman" pitchFamily="18" charset="0"/>
            </a:endParaRPr>
          </a:p>
        </p:txBody>
      </p:sp>
      <p:pic>
        <p:nvPicPr>
          <p:cNvPr id="5126" name="Picture 4" descr="centr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3125" y="5661025"/>
            <a:ext cx="650875" cy="119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88900"/>
            <a:ext cx="8775700" cy="963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>
                <a:solidFill>
                  <a:srgbClr val="FFFF00"/>
                </a:solidFill>
              </a:rPr>
              <a:t>Sovrappeso e obesità aumentano il rischio di MCV e di mortalità per tutte le cause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123950" y="6019800"/>
            <a:ext cx="7696200" cy="747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6" tIns="0" rIns="91426" bIns="0">
            <a:spAutoFit/>
          </a:bodyPr>
          <a:lstStyle/>
          <a:p>
            <a:pPr algn="just">
              <a:spcAft>
                <a:spcPct val="40000"/>
              </a:spcAft>
            </a:pPr>
            <a:r>
              <a:rPr lang="it-IT" sz="1500">
                <a:solidFill>
                  <a:schemeClr val="bg1"/>
                </a:solidFill>
                <a:latin typeface="Tahoma" pitchFamily="34" charset="0"/>
              </a:rPr>
              <a:t>Dati relativi a 1 milione di uomini e donne seguiti per 16 anni con età media di 57 anni che non hanno mai fumato e non avevano una storia di malattia all’arruolamento.</a:t>
            </a:r>
            <a:r>
              <a:rPr lang="it-IT" sz="1500" b="1">
                <a:solidFill>
                  <a:schemeClr val="bg1"/>
                </a:solidFill>
                <a:latin typeface="Tahoma" pitchFamily="34" charset="0"/>
              </a:rPr>
              <a:t>  </a:t>
            </a:r>
          </a:p>
          <a:p>
            <a:pPr algn="just">
              <a:spcAft>
                <a:spcPct val="40000"/>
              </a:spcAft>
            </a:pPr>
            <a:r>
              <a:rPr lang="it-IT" sz="1300">
                <a:solidFill>
                  <a:schemeClr val="bg1"/>
                </a:solidFill>
                <a:latin typeface="Tahoma" pitchFamily="34" charset="0"/>
              </a:rPr>
              <a:t>Calle et al. </a:t>
            </a:r>
            <a:r>
              <a:rPr lang="it-IT" sz="1300" i="1">
                <a:solidFill>
                  <a:schemeClr val="bg1"/>
                </a:solidFill>
                <a:latin typeface="Tahoma" pitchFamily="34" charset="0"/>
              </a:rPr>
              <a:t>N Engl J Med.</a:t>
            </a:r>
            <a:r>
              <a:rPr lang="it-IT" sz="1300">
                <a:solidFill>
                  <a:schemeClr val="bg1"/>
                </a:solidFill>
                <a:latin typeface="Tahoma" pitchFamily="34" charset="0"/>
              </a:rPr>
              <a:t> 1999;341:1097-1105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 rot="-5400000">
            <a:off x="565150" y="4502151"/>
            <a:ext cx="22066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500" b="1">
                <a:solidFill>
                  <a:srgbClr val="FFFF00"/>
                </a:solidFill>
                <a:latin typeface="Tahoma" pitchFamily="34" charset="0"/>
              </a:rPr>
              <a:t>Rischio relativo di</a:t>
            </a:r>
            <a:br>
              <a:rPr lang="it-IT" sz="1500" b="1">
                <a:solidFill>
                  <a:srgbClr val="FFFF00"/>
                </a:solidFill>
                <a:latin typeface="Tahoma" pitchFamily="34" charset="0"/>
              </a:rPr>
            </a:br>
            <a:r>
              <a:rPr lang="it-IT" sz="1500" b="1">
                <a:solidFill>
                  <a:srgbClr val="FFFF00"/>
                </a:solidFill>
                <a:latin typeface="Tahoma" pitchFamily="34" charset="0"/>
              </a:rPr>
              <a:t>mortalità per tutte le cause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4648200" y="3657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3" rIns="0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Mortalità per tutte le cause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 rot="-5400000">
            <a:off x="538957" y="1885156"/>
            <a:ext cx="22145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500" b="1">
                <a:solidFill>
                  <a:srgbClr val="FFFF00"/>
                </a:solidFill>
                <a:latin typeface="Tahoma" pitchFamily="34" charset="0"/>
              </a:rPr>
              <a:t>Rischio relativo di mortalità per malattia cardiovascolare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4648200" y="1219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3" rIns="0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Mortalità per MCV</a:t>
            </a:r>
          </a:p>
        </p:txBody>
      </p:sp>
      <p:grpSp>
        <p:nvGrpSpPr>
          <p:cNvPr id="32775" name="Group 8"/>
          <p:cNvGrpSpPr>
            <a:grpSpLocks/>
          </p:cNvGrpSpPr>
          <p:nvPr/>
        </p:nvGrpSpPr>
        <p:grpSpPr bwMode="auto">
          <a:xfrm>
            <a:off x="1865313" y="1462088"/>
            <a:ext cx="7081837" cy="1968500"/>
            <a:chOff x="1175" y="752"/>
            <a:chExt cx="4461" cy="1239"/>
          </a:xfrm>
        </p:grpSpPr>
        <p:grpSp>
          <p:nvGrpSpPr>
            <p:cNvPr id="32836" name="Group 9"/>
            <p:cNvGrpSpPr>
              <a:grpSpLocks/>
            </p:cNvGrpSpPr>
            <p:nvPr/>
          </p:nvGrpSpPr>
          <p:grpSpPr bwMode="auto">
            <a:xfrm>
              <a:off x="1842" y="1182"/>
              <a:ext cx="2975" cy="485"/>
              <a:chOff x="1392" y="1236"/>
              <a:chExt cx="3354" cy="503"/>
            </a:xfrm>
          </p:grpSpPr>
          <p:sp>
            <p:nvSpPr>
              <p:cNvPr id="32887" name="Line 10"/>
              <p:cNvSpPr>
                <a:spLocks noChangeShapeType="1"/>
              </p:cNvSpPr>
              <p:nvPr/>
            </p:nvSpPr>
            <p:spPr bwMode="ltGray">
              <a:xfrm>
                <a:off x="1392" y="1555"/>
                <a:ext cx="312" cy="151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88" name="Line 11"/>
              <p:cNvSpPr>
                <a:spLocks noChangeShapeType="1"/>
              </p:cNvSpPr>
              <p:nvPr/>
            </p:nvSpPr>
            <p:spPr bwMode="ltGray">
              <a:xfrm>
                <a:off x="1698" y="1703"/>
                <a:ext cx="486" cy="36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89" name="Line 12"/>
              <p:cNvSpPr>
                <a:spLocks noChangeShapeType="1"/>
              </p:cNvSpPr>
              <p:nvPr/>
            </p:nvSpPr>
            <p:spPr bwMode="ltGray">
              <a:xfrm flipV="1">
                <a:off x="2196" y="1726"/>
                <a:ext cx="444" cy="13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90" name="Freeform 13"/>
              <p:cNvSpPr>
                <a:spLocks/>
              </p:cNvSpPr>
              <p:nvPr/>
            </p:nvSpPr>
            <p:spPr bwMode="ltGray">
              <a:xfrm>
                <a:off x="2640" y="1463"/>
                <a:ext cx="1488" cy="269"/>
              </a:xfrm>
              <a:custGeom>
                <a:avLst/>
                <a:gdLst>
                  <a:gd name="T0" fmla="*/ 0 w 1452"/>
                  <a:gd name="T1" fmla="*/ 151 h 480"/>
                  <a:gd name="T2" fmla="*/ 605 w 1452"/>
                  <a:gd name="T3" fmla="*/ 109 h 480"/>
                  <a:gd name="T4" fmla="*/ 680 w 1452"/>
                  <a:gd name="T5" fmla="*/ 98 h 480"/>
                  <a:gd name="T6" fmla="*/ 832 w 1452"/>
                  <a:gd name="T7" fmla="*/ 83 h 480"/>
                  <a:gd name="T8" fmla="*/ 958 w 1452"/>
                  <a:gd name="T9" fmla="*/ 72 h 480"/>
                  <a:gd name="T10" fmla="*/ 1033 w 1452"/>
                  <a:gd name="T11" fmla="*/ 57 h 480"/>
                  <a:gd name="T12" fmla="*/ 1223 w 1452"/>
                  <a:gd name="T13" fmla="*/ 38 h 480"/>
                  <a:gd name="T14" fmla="*/ 1260 w 1452"/>
                  <a:gd name="T15" fmla="*/ 30 h 480"/>
                  <a:gd name="T16" fmla="*/ 1336 w 1452"/>
                  <a:gd name="T17" fmla="*/ 22 h 480"/>
                  <a:gd name="T18" fmla="*/ 1373 w 1452"/>
                  <a:gd name="T19" fmla="*/ 15 h 480"/>
                  <a:gd name="T20" fmla="*/ 1525 w 1452"/>
                  <a:gd name="T21" fmla="*/ 0 h 4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52"/>
                  <a:gd name="T34" fmla="*/ 0 h 480"/>
                  <a:gd name="T35" fmla="*/ 1452 w 1452"/>
                  <a:gd name="T36" fmla="*/ 480 h 4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52" h="480">
                    <a:moveTo>
                      <a:pt x="0" y="480"/>
                    </a:moveTo>
                    <a:cubicBezTo>
                      <a:pt x="146" y="382"/>
                      <a:pt x="408" y="362"/>
                      <a:pt x="576" y="348"/>
                    </a:cubicBezTo>
                    <a:cubicBezTo>
                      <a:pt x="707" y="304"/>
                      <a:pt x="508" y="374"/>
                      <a:pt x="648" y="312"/>
                    </a:cubicBezTo>
                    <a:cubicBezTo>
                      <a:pt x="693" y="292"/>
                      <a:pt x="745" y="280"/>
                      <a:pt x="792" y="264"/>
                    </a:cubicBezTo>
                    <a:cubicBezTo>
                      <a:pt x="826" y="253"/>
                      <a:pt x="884" y="247"/>
                      <a:pt x="912" y="228"/>
                    </a:cubicBezTo>
                    <a:cubicBezTo>
                      <a:pt x="936" y="212"/>
                      <a:pt x="957" y="189"/>
                      <a:pt x="984" y="180"/>
                    </a:cubicBezTo>
                    <a:cubicBezTo>
                      <a:pt x="1044" y="160"/>
                      <a:pt x="1104" y="140"/>
                      <a:pt x="1164" y="120"/>
                    </a:cubicBezTo>
                    <a:cubicBezTo>
                      <a:pt x="1178" y="115"/>
                      <a:pt x="1187" y="102"/>
                      <a:pt x="1200" y="96"/>
                    </a:cubicBezTo>
                    <a:cubicBezTo>
                      <a:pt x="1223" y="86"/>
                      <a:pt x="1251" y="86"/>
                      <a:pt x="1272" y="72"/>
                    </a:cubicBezTo>
                    <a:cubicBezTo>
                      <a:pt x="1284" y="64"/>
                      <a:pt x="1295" y="54"/>
                      <a:pt x="1308" y="48"/>
                    </a:cubicBezTo>
                    <a:cubicBezTo>
                      <a:pt x="1354" y="28"/>
                      <a:pt x="1406" y="23"/>
                      <a:pt x="1452" y="0"/>
                    </a:cubicBezTo>
                  </a:path>
                </a:pathLst>
              </a:custGeom>
              <a:noFill/>
              <a:ln w="38100" cap="flat" cmpd="sng">
                <a:solidFill>
                  <a:srgbClr val="FF9999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91" name="Line 14"/>
              <p:cNvSpPr>
                <a:spLocks noChangeShapeType="1"/>
              </p:cNvSpPr>
              <p:nvPr/>
            </p:nvSpPr>
            <p:spPr bwMode="ltGray">
              <a:xfrm flipV="1">
                <a:off x="4134" y="1239"/>
                <a:ext cx="306" cy="221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92" name="Line 15"/>
              <p:cNvSpPr>
                <a:spLocks noChangeShapeType="1"/>
              </p:cNvSpPr>
              <p:nvPr/>
            </p:nvSpPr>
            <p:spPr bwMode="ltGray">
              <a:xfrm>
                <a:off x="4440" y="1236"/>
                <a:ext cx="306" cy="85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2837" name="Line 16"/>
            <p:cNvSpPr>
              <a:spLocks noChangeShapeType="1"/>
            </p:cNvSpPr>
            <p:nvPr/>
          </p:nvSpPr>
          <p:spPr bwMode="auto">
            <a:xfrm>
              <a:off x="3195" y="1100"/>
              <a:ext cx="0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2838" name="Group 17"/>
            <p:cNvGrpSpPr>
              <a:grpSpLocks/>
            </p:cNvGrpSpPr>
            <p:nvPr/>
          </p:nvGrpSpPr>
          <p:grpSpPr bwMode="auto">
            <a:xfrm>
              <a:off x="1874" y="891"/>
              <a:ext cx="2921" cy="782"/>
              <a:chOff x="1428" y="935"/>
              <a:chExt cx="3294" cy="810"/>
            </a:xfrm>
          </p:grpSpPr>
          <p:sp>
            <p:nvSpPr>
              <p:cNvPr id="32879" name="Line 18"/>
              <p:cNvSpPr>
                <a:spLocks noChangeShapeType="1"/>
              </p:cNvSpPr>
              <p:nvPr/>
            </p:nvSpPr>
            <p:spPr bwMode="black">
              <a:xfrm flipH="1">
                <a:off x="4404" y="935"/>
                <a:ext cx="318" cy="344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80" name="Line 19"/>
              <p:cNvSpPr>
                <a:spLocks noChangeShapeType="1"/>
              </p:cNvSpPr>
              <p:nvPr/>
            </p:nvSpPr>
            <p:spPr bwMode="black">
              <a:xfrm flipH="1">
                <a:off x="4086" y="1279"/>
                <a:ext cx="324" cy="22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81" name="Line 20"/>
              <p:cNvSpPr>
                <a:spLocks noChangeShapeType="1"/>
              </p:cNvSpPr>
              <p:nvPr/>
            </p:nvSpPr>
            <p:spPr bwMode="black">
              <a:xfrm flipH="1">
                <a:off x="3732" y="1502"/>
                <a:ext cx="360" cy="17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82" name="Line 21"/>
              <p:cNvSpPr>
                <a:spLocks noChangeShapeType="1"/>
              </p:cNvSpPr>
              <p:nvPr/>
            </p:nvSpPr>
            <p:spPr bwMode="black">
              <a:xfrm flipH="1">
                <a:off x="3372" y="1522"/>
                <a:ext cx="372" cy="128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83" name="Line 22"/>
              <p:cNvSpPr>
                <a:spLocks noChangeShapeType="1"/>
              </p:cNvSpPr>
              <p:nvPr/>
            </p:nvSpPr>
            <p:spPr bwMode="black">
              <a:xfrm flipH="1">
                <a:off x="2928" y="1650"/>
                <a:ext cx="438" cy="69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84" name="Line 23"/>
              <p:cNvSpPr>
                <a:spLocks noChangeShapeType="1"/>
              </p:cNvSpPr>
              <p:nvPr/>
            </p:nvSpPr>
            <p:spPr bwMode="black">
              <a:xfrm flipH="1">
                <a:off x="2424" y="1715"/>
                <a:ext cx="510" cy="23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85" name="Line 24"/>
              <p:cNvSpPr>
                <a:spLocks noChangeShapeType="1"/>
              </p:cNvSpPr>
              <p:nvPr/>
            </p:nvSpPr>
            <p:spPr bwMode="black">
              <a:xfrm flipH="1" flipV="1">
                <a:off x="2058" y="1725"/>
                <a:ext cx="354" cy="20"/>
              </a:xfrm>
              <a:prstGeom prst="line">
                <a:avLst/>
              </a:prstGeom>
              <a:noFill/>
              <a:ln w="38100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86" name="Freeform 25"/>
              <p:cNvSpPr>
                <a:spLocks/>
              </p:cNvSpPr>
              <p:nvPr/>
            </p:nvSpPr>
            <p:spPr bwMode="black">
              <a:xfrm>
                <a:off x="1428" y="1627"/>
                <a:ext cx="630" cy="98"/>
              </a:xfrm>
              <a:custGeom>
                <a:avLst/>
                <a:gdLst>
                  <a:gd name="T0" fmla="*/ 0 w 630"/>
                  <a:gd name="T1" fmla="*/ 0 h 180"/>
                  <a:gd name="T2" fmla="*/ 126 w 630"/>
                  <a:gd name="T3" fmla="*/ 9 h 180"/>
                  <a:gd name="T4" fmla="*/ 222 w 630"/>
                  <a:gd name="T5" fmla="*/ 14 h 180"/>
                  <a:gd name="T6" fmla="*/ 630 w 630"/>
                  <a:gd name="T7" fmla="*/ 53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0"/>
                  <a:gd name="T13" fmla="*/ 0 h 180"/>
                  <a:gd name="T14" fmla="*/ 630 w 63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0" h="180">
                    <a:moveTo>
                      <a:pt x="0" y="0"/>
                    </a:moveTo>
                    <a:cubicBezTo>
                      <a:pt x="46" y="15"/>
                      <a:pt x="77" y="25"/>
                      <a:pt x="126" y="30"/>
                    </a:cubicBezTo>
                    <a:cubicBezTo>
                      <a:pt x="157" y="40"/>
                      <a:pt x="190" y="39"/>
                      <a:pt x="222" y="48"/>
                    </a:cubicBezTo>
                    <a:cubicBezTo>
                      <a:pt x="361" y="86"/>
                      <a:pt x="502" y="116"/>
                      <a:pt x="630" y="180"/>
                    </a:cubicBezTo>
                  </a:path>
                </a:pathLst>
              </a:custGeom>
              <a:noFill/>
              <a:ln w="38100" cap="flat" cmpd="sng">
                <a:solidFill>
                  <a:srgbClr val="66CCFF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2839" name="Line 26"/>
            <p:cNvSpPr>
              <a:spLocks noChangeShapeType="1"/>
            </p:cNvSpPr>
            <p:nvPr/>
          </p:nvSpPr>
          <p:spPr bwMode="auto">
            <a:xfrm>
              <a:off x="1571" y="824"/>
              <a:ext cx="0" cy="1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2840" name="Group 27"/>
            <p:cNvGrpSpPr>
              <a:grpSpLocks/>
            </p:cNvGrpSpPr>
            <p:nvPr/>
          </p:nvGrpSpPr>
          <p:grpSpPr bwMode="auto">
            <a:xfrm>
              <a:off x="1512" y="827"/>
              <a:ext cx="64" cy="830"/>
              <a:chOff x="1236" y="1032"/>
              <a:chExt cx="72" cy="805"/>
            </a:xfrm>
          </p:grpSpPr>
          <p:sp>
            <p:nvSpPr>
              <p:cNvPr id="32873" name="Line 28"/>
              <p:cNvSpPr>
                <a:spLocks noChangeShapeType="1"/>
              </p:cNvSpPr>
              <p:nvPr/>
            </p:nvSpPr>
            <p:spPr bwMode="auto">
              <a:xfrm flipV="1">
                <a:off x="1242" y="1032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74" name="Line 29"/>
              <p:cNvSpPr>
                <a:spLocks noChangeShapeType="1"/>
              </p:cNvSpPr>
              <p:nvPr/>
            </p:nvSpPr>
            <p:spPr bwMode="auto">
              <a:xfrm flipV="1">
                <a:off x="1236" y="1192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75" name="Line 30"/>
              <p:cNvSpPr>
                <a:spLocks noChangeShapeType="1"/>
              </p:cNvSpPr>
              <p:nvPr/>
            </p:nvSpPr>
            <p:spPr bwMode="auto">
              <a:xfrm flipV="1">
                <a:off x="1242" y="1355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76" name="Line 31"/>
              <p:cNvSpPr>
                <a:spLocks noChangeShapeType="1"/>
              </p:cNvSpPr>
              <p:nvPr/>
            </p:nvSpPr>
            <p:spPr bwMode="auto">
              <a:xfrm flipV="1">
                <a:off x="1236" y="1515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77" name="Line 32"/>
              <p:cNvSpPr>
                <a:spLocks noChangeShapeType="1"/>
              </p:cNvSpPr>
              <p:nvPr/>
            </p:nvSpPr>
            <p:spPr bwMode="auto">
              <a:xfrm flipV="1">
                <a:off x="1236" y="1677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78" name="Line 33"/>
              <p:cNvSpPr>
                <a:spLocks noChangeShapeType="1"/>
              </p:cNvSpPr>
              <p:nvPr/>
            </p:nvSpPr>
            <p:spPr bwMode="auto">
              <a:xfrm flipV="1">
                <a:off x="1236" y="1837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32841" name="Group 34"/>
            <p:cNvGrpSpPr>
              <a:grpSpLocks/>
            </p:cNvGrpSpPr>
            <p:nvPr/>
          </p:nvGrpSpPr>
          <p:grpSpPr bwMode="auto">
            <a:xfrm>
              <a:off x="1528" y="1828"/>
              <a:ext cx="3289" cy="38"/>
              <a:chOff x="1038" y="1906"/>
              <a:chExt cx="3708" cy="39"/>
            </a:xfrm>
          </p:grpSpPr>
          <p:sp>
            <p:nvSpPr>
              <p:cNvPr id="32860" name="Line 35"/>
              <p:cNvSpPr>
                <a:spLocks noChangeShapeType="1"/>
              </p:cNvSpPr>
              <p:nvPr/>
            </p:nvSpPr>
            <p:spPr bwMode="auto">
              <a:xfrm>
                <a:off x="1038" y="1906"/>
                <a:ext cx="37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61" name="Line 36"/>
              <p:cNvSpPr>
                <a:spLocks noChangeShapeType="1"/>
              </p:cNvSpPr>
              <p:nvPr/>
            </p:nvSpPr>
            <p:spPr bwMode="auto">
              <a:xfrm flipH="1">
                <a:off x="1392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62" name="Line 37"/>
              <p:cNvSpPr>
                <a:spLocks noChangeShapeType="1"/>
              </p:cNvSpPr>
              <p:nvPr/>
            </p:nvSpPr>
            <p:spPr bwMode="auto">
              <a:xfrm flipH="1">
                <a:off x="1698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63" name="Line 38"/>
              <p:cNvSpPr>
                <a:spLocks noChangeShapeType="1"/>
              </p:cNvSpPr>
              <p:nvPr/>
            </p:nvSpPr>
            <p:spPr bwMode="auto">
              <a:xfrm flipH="1">
                <a:off x="1998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64" name="Line 39"/>
              <p:cNvSpPr>
                <a:spLocks noChangeShapeType="1"/>
              </p:cNvSpPr>
              <p:nvPr/>
            </p:nvSpPr>
            <p:spPr bwMode="auto">
              <a:xfrm flipH="1">
                <a:off x="2310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65" name="Line 40"/>
              <p:cNvSpPr>
                <a:spLocks noChangeShapeType="1"/>
              </p:cNvSpPr>
              <p:nvPr/>
            </p:nvSpPr>
            <p:spPr bwMode="auto">
              <a:xfrm flipH="1">
                <a:off x="2610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66" name="Line 41"/>
              <p:cNvSpPr>
                <a:spLocks noChangeShapeType="1"/>
              </p:cNvSpPr>
              <p:nvPr/>
            </p:nvSpPr>
            <p:spPr bwMode="auto">
              <a:xfrm flipH="1">
                <a:off x="2916" y="1909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67" name="Line 42"/>
              <p:cNvSpPr>
                <a:spLocks noChangeShapeType="1"/>
              </p:cNvSpPr>
              <p:nvPr/>
            </p:nvSpPr>
            <p:spPr bwMode="auto">
              <a:xfrm flipH="1">
                <a:off x="3222" y="1909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68" name="Line 43"/>
              <p:cNvSpPr>
                <a:spLocks noChangeShapeType="1"/>
              </p:cNvSpPr>
              <p:nvPr/>
            </p:nvSpPr>
            <p:spPr bwMode="auto">
              <a:xfrm flipH="1">
                <a:off x="3522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69" name="Line 44"/>
              <p:cNvSpPr>
                <a:spLocks noChangeShapeType="1"/>
              </p:cNvSpPr>
              <p:nvPr/>
            </p:nvSpPr>
            <p:spPr bwMode="auto">
              <a:xfrm flipH="1">
                <a:off x="3828" y="1909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70" name="Line 45"/>
              <p:cNvSpPr>
                <a:spLocks noChangeShapeType="1"/>
              </p:cNvSpPr>
              <p:nvPr/>
            </p:nvSpPr>
            <p:spPr bwMode="auto">
              <a:xfrm flipH="1">
                <a:off x="4134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71" name="Line 46"/>
              <p:cNvSpPr>
                <a:spLocks noChangeShapeType="1"/>
              </p:cNvSpPr>
              <p:nvPr/>
            </p:nvSpPr>
            <p:spPr bwMode="auto">
              <a:xfrm flipH="1">
                <a:off x="4440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72" name="Line 47"/>
              <p:cNvSpPr>
                <a:spLocks noChangeShapeType="1"/>
              </p:cNvSpPr>
              <p:nvPr/>
            </p:nvSpPr>
            <p:spPr bwMode="auto">
              <a:xfrm flipH="1">
                <a:off x="4740" y="1909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2842" name="Text Box 48"/>
            <p:cNvSpPr txBox="1">
              <a:spLocks noChangeArrowheads="1"/>
            </p:cNvSpPr>
            <p:nvPr/>
          </p:nvSpPr>
          <p:spPr bwMode="auto">
            <a:xfrm>
              <a:off x="1175" y="1768"/>
              <a:ext cx="34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6" tIns="45713" rIns="91426" bIns="45713" anchor="ctr"/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0.6</a:t>
              </a:r>
            </a:p>
          </p:txBody>
        </p:sp>
        <p:sp>
          <p:nvSpPr>
            <p:cNvPr id="32843" name="Text Box 49"/>
            <p:cNvSpPr txBox="1">
              <a:spLocks noChangeArrowheads="1"/>
            </p:cNvSpPr>
            <p:nvPr/>
          </p:nvSpPr>
          <p:spPr bwMode="auto">
            <a:xfrm>
              <a:off x="1182" y="767"/>
              <a:ext cx="34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6" tIns="45713" rIns="91426" bIns="45713" anchor="ctr"/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3.0</a:t>
              </a:r>
            </a:p>
          </p:txBody>
        </p:sp>
        <p:sp>
          <p:nvSpPr>
            <p:cNvPr id="32844" name="Text Box 50"/>
            <p:cNvSpPr txBox="1">
              <a:spLocks noChangeArrowheads="1"/>
            </p:cNvSpPr>
            <p:nvPr/>
          </p:nvSpPr>
          <p:spPr bwMode="auto">
            <a:xfrm>
              <a:off x="1175" y="941"/>
              <a:ext cx="34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6" tIns="45713" rIns="91426" bIns="45713" anchor="ctr"/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2.6</a:t>
              </a:r>
            </a:p>
          </p:txBody>
        </p:sp>
        <p:sp>
          <p:nvSpPr>
            <p:cNvPr id="32845" name="Text Box 51"/>
            <p:cNvSpPr txBox="1">
              <a:spLocks noChangeArrowheads="1"/>
            </p:cNvSpPr>
            <p:nvPr/>
          </p:nvSpPr>
          <p:spPr bwMode="auto">
            <a:xfrm>
              <a:off x="1182" y="1097"/>
              <a:ext cx="34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6" tIns="45713" rIns="91426" bIns="45713" anchor="ctr"/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2.2</a:t>
              </a:r>
            </a:p>
          </p:txBody>
        </p:sp>
        <p:sp>
          <p:nvSpPr>
            <p:cNvPr id="32846" name="Text Box 52"/>
            <p:cNvSpPr txBox="1">
              <a:spLocks noChangeArrowheads="1"/>
            </p:cNvSpPr>
            <p:nvPr/>
          </p:nvSpPr>
          <p:spPr bwMode="auto">
            <a:xfrm>
              <a:off x="1182" y="1260"/>
              <a:ext cx="34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6" tIns="45713" rIns="91426" bIns="45713" anchor="ctr"/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1.8</a:t>
              </a:r>
            </a:p>
          </p:txBody>
        </p:sp>
        <p:sp>
          <p:nvSpPr>
            <p:cNvPr id="32847" name="Text Box 53"/>
            <p:cNvSpPr txBox="1">
              <a:spLocks noChangeArrowheads="1"/>
            </p:cNvSpPr>
            <p:nvPr/>
          </p:nvSpPr>
          <p:spPr bwMode="auto">
            <a:xfrm>
              <a:off x="1175" y="1430"/>
              <a:ext cx="34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6" tIns="45713" rIns="91426" bIns="45713" anchor="ctr"/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1.4</a:t>
              </a:r>
            </a:p>
          </p:txBody>
        </p:sp>
        <p:sp>
          <p:nvSpPr>
            <p:cNvPr id="32848" name="Text Box 54"/>
            <p:cNvSpPr txBox="1">
              <a:spLocks noChangeArrowheads="1"/>
            </p:cNvSpPr>
            <p:nvPr/>
          </p:nvSpPr>
          <p:spPr bwMode="auto">
            <a:xfrm>
              <a:off x="1175" y="1595"/>
              <a:ext cx="34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6" tIns="45713" rIns="91426" bIns="45713" anchor="ctr"/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1.0</a:t>
              </a:r>
            </a:p>
          </p:txBody>
        </p:sp>
        <p:sp>
          <p:nvSpPr>
            <p:cNvPr id="32849" name="Line 55"/>
            <p:cNvSpPr>
              <a:spLocks noChangeShapeType="1"/>
            </p:cNvSpPr>
            <p:nvPr/>
          </p:nvSpPr>
          <p:spPr bwMode="auto">
            <a:xfrm>
              <a:off x="4004" y="1100"/>
              <a:ext cx="0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50" name="Line 56"/>
            <p:cNvSpPr>
              <a:spLocks noChangeShapeType="1"/>
            </p:cNvSpPr>
            <p:nvPr/>
          </p:nvSpPr>
          <p:spPr bwMode="auto">
            <a:xfrm flipV="1">
              <a:off x="1572" y="1654"/>
              <a:ext cx="3287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51" name="Text Box 57"/>
            <p:cNvSpPr txBox="1">
              <a:spLocks noChangeArrowheads="1"/>
            </p:cNvSpPr>
            <p:nvPr/>
          </p:nvSpPr>
          <p:spPr bwMode="auto">
            <a:xfrm>
              <a:off x="1532" y="1877"/>
              <a:ext cx="384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45713" rIns="0" bIns="45713" anchor="ctr"/>
            <a:lstStyle/>
            <a:p>
              <a:pPr>
                <a:spcBef>
                  <a:spcPct val="50000"/>
                </a:spcBef>
                <a:tabLst>
                  <a:tab pos="2573338" algn="l"/>
                  <a:tab pos="3808413" algn="l"/>
                  <a:tab pos="3908425" algn="l"/>
                  <a:tab pos="4662488" algn="l"/>
                  <a:tab pos="4946650" algn="l"/>
                </a:tabLst>
              </a:pPr>
              <a:r>
                <a:rPr lang="it-IT" sz="1200">
                  <a:latin typeface="Tahoma" pitchFamily="34" charset="0"/>
                </a:rPr>
                <a:t>&gt;18	25	30     	      </a:t>
              </a:r>
              <a:r>
                <a:rPr lang="it-IT" sz="1200" u="sng">
                  <a:latin typeface="Tahoma" pitchFamily="34" charset="0"/>
                </a:rPr>
                <a:t>&gt;</a:t>
              </a:r>
              <a:r>
                <a:rPr lang="it-IT" sz="1200">
                  <a:latin typeface="Tahoma" pitchFamily="34" charset="0"/>
                </a:rPr>
                <a:t>40 </a:t>
              </a:r>
              <a:endParaRPr lang="it-IT" sz="1500">
                <a:latin typeface="Tahoma" pitchFamily="34" charset="0"/>
              </a:endParaRPr>
            </a:p>
          </p:txBody>
        </p:sp>
        <p:sp>
          <p:nvSpPr>
            <p:cNvPr id="32852" name="Text Box 58"/>
            <p:cNvSpPr txBox="1">
              <a:spLocks noChangeArrowheads="1"/>
            </p:cNvSpPr>
            <p:nvPr/>
          </p:nvSpPr>
          <p:spPr bwMode="auto">
            <a:xfrm>
              <a:off x="4800" y="1776"/>
              <a:ext cx="8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713" rIns="0" bIns="45713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>
                  <a:latin typeface="Tahoma" pitchFamily="34" charset="0"/>
                </a:rPr>
                <a:t>BMI (kg/m</a:t>
              </a:r>
              <a:r>
                <a:rPr lang="it-IT" sz="1200" baseline="30000">
                  <a:latin typeface="Tahoma" pitchFamily="34" charset="0"/>
                </a:rPr>
                <a:t>2</a:t>
              </a:r>
              <a:r>
                <a:rPr lang="it-IT" sz="1200">
                  <a:latin typeface="Tahoma" pitchFamily="34" charset="0"/>
                </a:rPr>
                <a:t>)</a:t>
              </a:r>
            </a:p>
          </p:txBody>
        </p:sp>
        <p:sp>
          <p:nvSpPr>
            <p:cNvPr id="32853" name="Text Box 59"/>
            <p:cNvSpPr txBox="1">
              <a:spLocks noChangeArrowheads="1"/>
            </p:cNvSpPr>
            <p:nvPr/>
          </p:nvSpPr>
          <p:spPr bwMode="auto">
            <a:xfrm>
              <a:off x="2161" y="874"/>
              <a:ext cx="63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6" tIns="45713" rIns="91426" bIns="45713" anchor="ctr"/>
            <a:lstStyle/>
            <a:p>
              <a:pPr>
                <a:spcBef>
                  <a:spcPct val="50000"/>
                </a:spcBef>
              </a:pPr>
              <a:r>
                <a:rPr lang="it-IT" sz="1500">
                  <a:latin typeface="Tahoma" pitchFamily="34" charset="0"/>
                </a:rPr>
                <a:t>Donne</a:t>
              </a:r>
            </a:p>
          </p:txBody>
        </p:sp>
        <p:sp>
          <p:nvSpPr>
            <p:cNvPr id="32854" name="Text Box 60"/>
            <p:cNvSpPr txBox="1">
              <a:spLocks noChangeArrowheads="1"/>
            </p:cNvSpPr>
            <p:nvPr/>
          </p:nvSpPr>
          <p:spPr bwMode="auto">
            <a:xfrm>
              <a:off x="2151" y="752"/>
              <a:ext cx="63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6" tIns="45713" rIns="91426" bIns="45713" anchor="ctr"/>
            <a:lstStyle/>
            <a:p>
              <a:pPr>
                <a:spcBef>
                  <a:spcPct val="50000"/>
                </a:spcBef>
              </a:pPr>
              <a:r>
                <a:rPr lang="it-IT" sz="1500">
                  <a:latin typeface="Tahoma" pitchFamily="34" charset="0"/>
                </a:rPr>
                <a:t>Uomini</a:t>
              </a:r>
            </a:p>
          </p:txBody>
        </p:sp>
        <p:sp>
          <p:nvSpPr>
            <p:cNvPr id="32855" name="Line 61"/>
            <p:cNvSpPr>
              <a:spLocks noChangeShapeType="1"/>
            </p:cNvSpPr>
            <p:nvPr/>
          </p:nvSpPr>
          <p:spPr bwMode="auto">
            <a:xfrm>
              <a:off x="1799" y="810"/>
              <a:ext cx="341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56" name="Line 62"/>
            <p:cNvSpPr>
              <a:spLocks noChangeShapeType="1"/>
            </p:cNvSpPr>
            <p:nvPr/>
          </p:nvSpPr>
          <p:spPr bwMode="ltGray">
            <a:xfrm>
              <a:off x="1799" y="937"/>
              <a:ext cx="341" cy="0"/>
            </a:xfrm>
            <a:prstGeom prst="line">
              <a:avLst/>
            </a:prstGeom>
            <a:noFill/>
            <a:ln w="38100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57" name="Text Box 63"/>
            <p:cNvSpPr txBox="1">
              <a:spLocks noChangeArrowheads="1"/>
            </p:cNvSpPr>
            <p:nvPr/>
          </p:nvSpPr>
          <p:spPr bwMode="auto">
            <a:xfrm>
              <a:off x="1714" y="1666"/>
              <a:ext cx="155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45713" rIns="0" bIns="45713" anchor="ctr"/>
            <a:lstStyle/>
            <a:p>
              <a:pPr algn="ct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Normopeso</a:t>
              </a:r>
            </a:p>
          </p:txBody>
        </p:sp>
        <p:sp>
          <p:nvSpPr>
            <p:cNvPr id="32858" name="Text Box 64"/>
            <p:cNvSpPr txBox="1">
              <a:spLocks noChangeArrowheads="1"/>
            </p:cNvSpPr>
            <p:nvPr/>
          </p:nvSpPr>
          <p:spPr bwMode="auto">
            <a:xfrm>
              <a:off x="4123" y="1671"/>
              <a:ext cx="76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45713" rIns="0" bIns="45713" anchor="ctr"/>
            <a:lstStyle/>
            <a:p>
              <a:pPr algn="ct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Obesi</a:t>
              </a:r>
            </a:p>
          </p:txBody>
        </p:sp>
        <p:sp>
          <p:nvSpPr>
            <p:cNvPr id="32859" name="Text Box 65"/>
            <p:cNvSpPr txBox="1">
              <a:spLocks noChangeArrowheads="1"/>
            </p:cNvSpPr>
            <p:nvPr/>
          </p:nvSpPr>
          <p:spPr bwMode="auto">
            <a:xfrm>
              <a:off x="3308" y="1669"/>
              <a:ext cx="7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45713" rIns="0" bIns="45713" anchor="ctr"/>
            <a:lstStyle/>
            <a:p>
              <a:pPr algn="ct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Sovrappeso</a:t>
              </a:r>
            </a:p>
          </p:txBody>
        </p:sp>
      </p:grpSp>
      <p:sp>
        <p:nvSpPr>
          <p:cNvPr id="32776" name="Text Box 66"/>
          <p:cNvSpPr txBox="1">
            <a:spLocks noChangeArrowheads="1"/>
          </p:cNvSpPr>
          <p:nvPr/>
        </p:nvSpPr>
        <p:spPr bwMode="auto">
          <a:xfrm>
            <a:off x="7924800" y="55165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3" rIns="0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latin typeface="Tahoma" pitchFamily="34" charset="0"/>
              </a:rPr>
              <a:t>BMI (kg/m</a:t>
            </a:r>
            <a:r>
              <a:rPr lang="it-IT" sz="1200" baseline="30000">
                <a:latin typeface="Tahoma" pitchFamily="34" charset="0"/>
              </a:rPr>
              <a:t>2</a:t>
            </a:r>
            <a:r>
              <a:rPr lang="it-IT" sz="1200">
                <a:latin typeface="Tahoma" pitchFamily="34" charset="0"/>
              </a:rPr>
              <a:t>)</a:t>
            </a:r>
          </a:p>
        </p:txBody>
      </p:sp>
      <p:grpSp>
        <p:nvGrpSpPr>
          <p:cNvPr id="32777" name="Group 67"/>
          <p:cNvGrpSpPr>
            <a:grpSpLocks/>
          </p:cNvGrpSpPr>
          <p:nvPr/>
        </p:nvGrpSpPr>
        <p:grpSpPr bwMode="auto">
          <a:xfrm>
            <a:off x="1854200" y="3935413"/>
            <a:ext cx="6680200" cy="1855787"/>
            <a:chOff x="1168" y="2335"/>
            <a:chExt cx="4208" cy="1169"/>
          </a:xfrm>
        </p:grpSpPr>
        <p:sp>
          <p:nvSpPr>
            <p:cNvPr id="32779" name="Line 68"/>
            <p:cNvSpPr>
              <a:spLocks noChangeShapeType="1"/>
            </p:cNvSpPr>
            <p:nvPr/>
          </p:nvSpPr>
          <p:spPr bwMode="auto">
            <a:xfrm>
              <a:off x="3188" y="2660"/>
              <a:ext cx="0" cy="6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2780" name="Group 69"/>
            <p:cNvGrpSpPr>
              <a:grpSpLocks/>
            </p:cNvGrpSpPr>
            <p:nvPr/>
          </p:nvGrpSpPr>
          <p:grpSpPr bwMode="auto">
            <a:xfrm>
              <a:off x="1505" y="2413"/>
              <a:ext cx="64" cy="916"/>
              <a:chOff x="1228" y="2576"/>
              <a:chExt cx="72" cy="888"/>
            </a:xfrm>
          </p:grpSpPr>
          <p:sp>
            <p:nvSpPr>
              <p:cNvPr id="32829" name="Line 70"/>
              <p:cNvSpPr>
                <a:spLocks noChangeShapeType="1"/>
              </p:cNvSpPr>
              <p:nvPr/>
            </p:nvSpPr>
            <p:spPr bwMode="auto">
              <a:xfrm>
                <a:off x="1294" y="2576"/>
                <a:ext cx="0" cy="8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30" name="Line 71"/>
              <p:cNvSpPr>
                <a:spLocks noChangeShapeType="1"/>
              </p:cNvSpPr>
              <p:nvPr/>
            </p:nvSpPr>
            <p:spPr bwMode="auto">
              <a:xfrm flipV="1">
                <a:off x="1234" y="2579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31" name="Line 72"/>
              <p:cNvSpPr>
                <a:spLocks noChangeShapeType="1"/>
              </p:cNvSpPr>
              <p:nvPr/>
            </p:nvSpPr>
            <p:spPr bwMode="auto">
              <a:xfrm flipV="1">
                <a:off x="1228" y="2721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32" name="Line 73"/>
              <p:cNvSpPr>
                <a:spLocks noChangeShapeType="1"/>
              </p:cNvSpPr>
              <p:nvPr/>
            </p:nvSpPr>
            <p:spPr bwMode="auto">
              <a:xfrm flipV="1">
                <a:off x="1234" y="2867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33" name="Line 74"/>
              <p:cNvSpPr>
                <a:spLocks noChangeShapeType="1"/>
              </p:cNvSpPr>
              <p:nvPr/>
            </p:nvSpPr>
            <p:spPr bwMode="auto">
              <a:xfrm flipV="1">
                <a:off x="1228" y="3010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34" name="Line 75"/>
              <p:cNvSpPr>
                <a:spLocks noChangeShapeType="1"/>
              </p:cNvSpPr>
              <p:nvPr/>
            </p:nvSpPr>
            <p:spPr bwMode="auto">
              <a:xfrm flipV="1">
                <a:off x="1228" y="3155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35" name="Line 76"/>
              <p:cNvSpPr>
                <a:spLocks noChangeShapeType="1"/>
              </p:cNvSpPr>
              <p:nvPr/>
            </p:nvSpPr>
            <p:spPr bwMode="auto">
              <a:xfrm flipV="1">
                <a:off x="1228" y="3297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2781" name="Line 77"/>
            <p:cNvSpPr>
              <a:spLocks noChangeShapeType="1"/>
            </p:cNvSpPr>
            <p:nvPr/>
          </p:nvSpPr>
          <p:spPr bwMode="auto">
            <a:xfrm flipH="1">
              <a:off x="3995" y="3312"/>
              <a:ext cx="0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2" name="Text Box 78"/>
            <p:cNvSpPr txBox="1">
              <a:spLocks noChangeArrowheads="1"/>
            </p:cNvSpPr>
            <p:nvPr/>
          </p:nvSpPr>
          <p:spPr bwMode="auto">
            <a:xfrm>
              <a:off x="1168" y="3233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0.6</a:t>
              </a:r>
            </a:p>
          </p:txBody>
        </p:sp>
        <p:sp>
          <p:nvSpPr>
            <p:cNvPr id="32783" name="Text Box 79"/>
            <p:cNvSpPr txBox="1">
              <a:spLocks noChangeArrowheads="1"/>
            </p:cNvSpPr>
            <p:nvPr/>
          </p:nvSpPr>
          <p:spPr bwMode="auto">
            <a:xfrm>
              <a:off x="1175" y="2340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3.0</a:t>
              </a:r>
            </a:p>
          </p:txBody>
        </p:sp>
        <p:sp>
          <p:nvSpPr>
            <p:cNvPr id="32784" name="Text Box 80"/>
            <p:cNvSpPr txBox="1">
              <a:spLocks noChangeArrowheads="1"/>
            </p:cNvSpPr>
            <p:nvPr/>
          </p:nvSpPr>
          <p:spPr bwMode="auto">
            <a:xfrm>
              <a:off x="1168" y="2496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2.6</a:t>
              </a:r>
            </a:p>
          </p:txBody>
        </p:sp>
        <p:sp>
          <p:nvSpPr>
            <p:cNvPr id="32785" name="Text Box 81"/>
            <p:cNvSpPr txBox="1">
              <a:spLocks noChangeArrowheads="1"/>
            </p:cNvSpPr>
            <p:nvPr/>
          </p:nvSpPr>
          <p:spPr bwMode="auto">
            <a:xfrm>
              <a:off x="1175" y="2634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2.2</a:t>
              </a:r>
            </a:p>
          </p:txBody>
        </p:sp>
        <p:sp>
          <p:nvSpPr>
            <p:cNvPr id="32786" name="Text Box 82"/>
            <p:cNvSpPr txBox="1">
              <a:spLocks noChangeArrowheads="1"/>
            </p:cNvSpPr>
            <p:nvPr/>
          </p:nvSpPr>
          <p:spPr bwMode="auto">
            <a:xfrm>
              <a:off x="1175" y="2783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1.8</a:t>
              </a:r>
            </a:p>
          </p:txBody>
        </p:sp>
        <p:sp>
          <p:nvSpPr>
            <p:cNvPr id="32787" name="Text Box 83"/>
            <p:cNvSpPr txBox="1">
              <a:spLocks noChangeArrowheads="1"/>
            </p:cNvSpPr>
            <p:nvPr/>
          </p:nvSpPr>
          <p:spPr bwMode="auto">
            <a:xfrm>
              <a:off x="1168" y="2932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1.4</a:t>
              </a:r>
            </a:p>
          </p:txBody>
        </p:sp>
        <p:sp>
          <p:nvSpPr>
            <p:cNvPr id="32788" name="Text Box 84"/>
            <p:cNvSpPr txBox="1">
              <a:spLocks noChangeArrowheads="1"/>
            </p:cNvSpPr>
            <p:nvPr/>
          </p:nvSpPr>
          <p:spPr bwMode="auto">
            <a:xfrm>
              <a:off x="1168" y="3079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 anchor="ctr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1.0</a:t>
              </a:r>
            </a:p>
          </p:txBody>
        </p:sp>
        <p:sp>
          <p:nvSpPr>
            <p:cNvPr id="32789" name="Line 85"/>
            <p:cNvSpPr>
              <a:spLocks noChangeShapeType="1"/>
            </p:cNvSpPr>
            <p:nvPr/>
          </p:nvSpPr>
          <p:spPr bwMode="auto">
            <a:xfrm>
              <a:off x="3997" y="2660"/>
              <a:ext cx="0" cy="6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0" name="Line 86"/>
            <p:cNvSpPr>
              <a:spLocks noChangeShapeType="1"/>
            </p:cNvSpPr>
            <p:nvPr/>
          </p:nvSpPr>
          <p:spPr bwMode="auto">
            <a:xfrm flipV="1">
              <a:off x="1565" y="3155"/>
              <a:ext cx="3278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anchor="ctr"/>
            <a:lstStyle/>
            <a:p>
              <a:endParaRPr lang="it-IT"/>
            </a:p>
          </p:txBody>
        </p:sp>
        <p:grpSp>
          <p:nvGrpSpPr>
            <p:cNvPr id="32791" name="Group 87"/>
            <p:cNvGrpSpPr>
              <a:grpSpLocks/>
            </p:cNvGrpSpPr>
            <p:nvPr/>
          </p:nvGrpSpPr>
          <p:grpSpPr bwMode="auto">
            <a:xfrm>
              <a:off x="1814" y="2821"/>
              <a:ext cx="3004" cy="353"/>
              <a:chOff x="1576" y="2867"/>
              <a:chExt cx="3388" cy="365"/>
            </a:xfrm>
          </p:grpSpPr>
          <p:sp>
            <p:nvSpPr>
              <p:cNvPr id="32821" name="Line 88"/>
              <p:cNvSpPr>
                <a:spLocks noChangeShapeType="1"/>
              </p:cNvSpPr>
              <p:nvPr/>
            </p:nvSpPr>
            <p:spPr bwMode="ltGray">
              <a:xfrm>
                <a:off x="2196" y="3216"/>
                <a:ext cx="324" cy="16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22" name="Line 89"/>
              <p:cNvSpPr>
                <a:spLocks noChangeShapeType="1"/>
              </p:cNvSpPr>
              <p:nvPr/>
            </p:nvSpPr>
            <p:spPr bwMode="ltGray">
              <a:xfrm>
                <a:off x="1576" y="3072"/>
                <a:ext cx="324" cy="111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23" name="Line 90"/>
              <p:cNvSpPr>
                <a:spLocks noChangeShapeType="1"/>
              </p:cNvSpPr>
              <p:nvPr/>
            </p:nvSpPr>
            <p:spPr bwMode="ltGray">
              <a:xfrm flipV="1">
                <a:off x="2516" y="3189"/>
                <a:ext cx="604" cy="39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24" name="Line 91"/>
              <p:cNvSpPr>
                <a:spLocks noChangeShapeType="1"/>
              </p:cNvSpPr>
              <p:nvPr/>
            </p:nvSpPr>
            <p:spPr bwMode="ltGray">
              <a:xfrm flipV="1">
                <a:off x="3124" y="3175"/>
                <a:ext cx="316" cy="16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25" name="Line 92"/>
              <p:cNvSpPr>
                <a:spLocks noChangeShapeType="1"/>
              </p:cNvSpPr>
              <p:nvPr/>
            </p:nvSpPr>
            <p:spPr bwMode="ltGray">
              <a:xfrm flipV="1">
                <a:off x="3432" y="3097"/>
                <a:ext cx="596" cy="80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26" name="Line 93"/>
              <p:cNvSpPr>
                <a:spLocks noChangeShapeType="1"/>
              </p:cNvSpPr>
              <p:nvPr/>
            </p:nvSpPr>
            <p:spPr bwMode="ltGray">
              <a:xfrm flipV="1">
                <a:off x="4012" y="2928"/>
                <a:ext cx="648" cy="169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27" name="Line 94"/>
              <p:cNvSpPr>
                <a:spLocks noChangeShapeType="1"/>
              </p:cNvSpPr>
              <p:nvPr/>
            </p:nvSpPr>
            <p:spPr bwMode="ltGray">
              <a:xfrm flipV="1">
                <a:off x="4660" y="2867"/>
                <a:ext cx="304" cy="61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28" name="Line 95"/>
              <p:cNvSpPr>
                <a:spLocks noChangeShapeType="1"/>
              </p:cNvSpPr>
              <p:nvPr/>
            </p:nvSpPr>
            <p:spPr bwMode="ltGray">
              <a:xfrm>
                <a:off x="1900" y="3178"/>
                <a:ext cx="297" cy="38"/>
              </a:xfrm>
              <a:prstGeom prst="line">
                <a:avLst/>
              </a:prstGeom>
              <a:noFill/>
              <a:ln w="381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2792" name="Line 96"/>
            <p:cNvSpPr>
              <a:spLocks noChangeShapeType="1"/>
            </p:cNvSpPr>
            <p:nvPr/>
          </p:nvSpPr>
          <p:spPr bwMode="auto">
            <a:xfrm>
              <a:off x="1821" y="3056"/>
              <a:ext cx="887" cy="118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3" name="Line 97"/>
            <p:cNvSpPr>
              <a:spLocks noChangeShapeType="1"/>
            </p:cNvSpPr>
            <p:nvPr/>
          </p:nvSpPr>
          <p:spPr bwMode="auto">
            <a:xfrm flipV="1">
              <a:off x="2686" y="3131"/>
              <a:ext cx="788" cy="34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4" name="Line 98"/>
            <p:cNvSpPr>
              <a:spLocks noChangeShapeType="1"/>
            </p:cNvSpPr>
            <p:nvPr/>
          </p:nvSpPr>
          <p:spPr bwMode="auto">
            <a:xfrm flipV="1">
              <a:off x="3474" y="3056"/>
              <a:ext cx="259" cy="75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5" name="Line 99"/>
            <p:cNvSpPr>
              <a:spLocks noChangeShapeType="1"/>
            </p:cNvSpPr>
            <p:nvPr/>
          </p:nvSpPr>
          <p:spPr bwMode="auto">
            <a:xfrm flipV="1">
              <a:off x="3736" y="3044"/>
              <a:ext cx="277" cy="15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6" name="Line 100"/>
            <p:cNvSpPr>
              <a:spLocks noChangeShapeType="1"/>
            </p:cNvSpPr>
            <p:nvPr/>
          </p:nvSpPr>
          <p:spPr bwMode="auto">
            <a:xfrm flipV="1">
              <a:off x="4003" y="2932"/>
              <a:ext cx="273" cy="11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7" name="Line 101"/>
            <p:cNvSpPr>
              <a:spLocks noChangeShapeType="1"/>
            </p:cNvSpPr>
            <p:nvPr/>
          </p:nvSpPr>
          <p:spPr bwMode="auto">
            <a:xfrm flipV="1">
              <a:off x="4276" y="2756"/>
              <a:ext cx="283" cy="172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8" name="Line 102"/>
            <p:cNvSpPr>
              <a:spLocks noChangeShapeType="1"/>
            </p:cNvSpPr>
            <p:nvPr/>
          </p:nvSpPr>
          <p:spPr bwMode="auto">
            <a:xfrm flipV="1">
              <a:off x="4556" y="2542"/>
              <a:ext cx="262" cy="219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9" name="Text Box 103"/>
            <p:cNvSpPr txBox="1">
              <a:spLocks noChangeArrowheads="1"/>
            </p:cNvSpPr>
            <p:nvPr/>
          </p:nvSpPr>
          <p:spPr bwMode="auto">
            <a:xfrm>
              <a:off x="1629" y="3173"/>
              <a:ext cx="155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45713" rIns="0" bIns="45713" anchor="ctr"/>
            <a:lstStyle/>
            <a:p>
              <a:pPr algn="ct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Normopeso</a:t>
              </a:r>
            </a:p>
          </p:txBody>
        </p:sp>
        <p:sp>
          <p:nvSpPr>
            <p:cNvPr id="32800" name="Text Box 104"/>
            <p:cNvSpPr txBox="1">
              <a:spLocks noChangeArrowheads="1"/>
            </p:cNvSpPr>
            <p:nvPr/>
          </p:nvSpPr>
          <p:spPr bwMode="auto">
            <a:xfrm>
              <a:off x="4038" y="3178"/>
              <a:ext cx="76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45713" rIns="0" bIns="45713" anchor="ctr"/>
            <a:lstStyle/>
            <a:p>
              <a:pPr algn="ct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Obesi</a:t>
              </a:r>
            </a:p>
          </p:txBody>
        </p:sp>
        <p:sp>
          <p:nvSpPr>
            <p:cNvPr id="32801" name="Text Box 105"/>
            <p:cNvSpPr txBox="1">
              <a:spLocks noChangeArrowheads="1"/>
            </p:cNvSpPr>
            <p:nvPr/>
          </p:nvSpPr>
          <p:spPr bwMode="auto">
            <a:xfrm>
              <a:off x="2172" y="2456"/>
              <a:ext cx="63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6" tIns="45713" rIns="91426" bIns="45713" anchor="ctr"/>
            <a:lstStyle/>
            <a:p>
              <a:pPr>
                <a:spcBef>
                  <a:spcPct val="50000"/>
                </a:spcBef>
              </a:pPr>
              <a:r>
                <a:rPr lang="it-IT" sz="1500">
                  <a:latin typeface="Tahoma" pitchFamily="34" charset="0"/>
                </a:rPr>
                <a:t>Donne</a:t>
              </a:r>
            </a:p>
          </p:txBody>
        </p:sp>
        <p:sp>
          <p:nvSpPr>
            <p:cNvPr id="32802" name="Text Box 106"/>
            <p:cNvSpPr txBox="1">
              <a:spLocks noChangeArrowheads="1"/>
            </p:cNvSpPr>
            <p:nvPr/>
          </p:nvSpPr>
          <p:spPr bwMode="auto">
            <a:xfrm>
              <a:off x="2161" y="2335"/>
              <a:ext cx="63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6" tIns="45713" rIns="91426" bIns="45713" anchor="ctr"/>
            <a:lstStyle/>
            <a:p>
              <a:pPr>
                <a:spcBef>
                  <a:spcPct val="50000"/>
                </a:spcBef>
              </a:pPr>
              <a:r>
                <a:rPr lang="it-IT" sz="1500">
                  <a:latin typeface="Tahoma" pitchFamily="34" charset="0"/>
                </a:rPr>
                <a:t>Uomini</a:t>
              </a:r>
            </a:p>
          </p:txBody>
        </p:sp>
        <p:sp>
          <p:nvSpPr>
            <p:cNvPr id="32803" name="Line 107"/>
            <p:cNvSpPr>
              <a:spLocks noChangeShapeType="1"/>
            </p:cNvSpPr>
            <p:nvPr/>
          </p:nvSpPr>
          <p:spPr bwMode="auto">
            <a:xfrm>
              <a:off x="1810" y="2392"/>
              <a:ext cx="341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4" name="Line 108"/>
            <p:cNvSpPr>
              <a:spLocks noChangeShapeType="1"/>
            </p:cNvSpPr>
            <p:nvPr/>
          </p:nvSpPr>
          <p:spPr bwMode="ltGray">
            <a:xfrm>
              <a:off x="1810" y="2519"/>
              <a:ext cx="341" cy="0"/>
            </a:xfrm>
            <a:prstGeom prst="line">
              <a:avLst/>
            </a:prstGeom>
            <a:noFill/>
            <a:ln w="38100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5" name="Text Box 109"/>
            <p:cNvSpPr txBox="1">
              <a:spLocks noChangeArrowheads="1"/>
            </p:cNvSpPr>
            <p:nvPr/>
          </p:nvSpPr>
          <p:spPr bwMode="auto">
            <a:xfrm>
              <a:off x="3223" y="3176"/>
              <a:ext cx="76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45713" rIns="0" bIns="45713" anchor="ctr"/>
            <a:lstStyle/>
            <a:p>
              <a:pPr algn="ctr">
                <a:spcBef>
                  <a:spcPct val="50000"/>
                </a:spcBef>
              </a:pPr>
              <a:r>
                <a:rPr lang="it-IT" sz="1000">
                  <a:latin typeface="Tahoma" pitchFamily="34" charset="0"/>
                </a:rPr>
                <a:t>sovrappeso</a:t>
              </a:r>
            </a:p>
          </p:txBody>
        </p:sp>
        <p:grpSp>
          <p:nvGrpSpPr>
            <p:cNvPr id="32806" name="Group 110"/>
            <p:cNvGrpSpPr>
              <a:grpSpLocks/>
            </p:cNvGrpSpPr>
            <p:nvPr/>
          </p:nvGrpSpPr>
          <p:grpSpPr bwMode="auto">
            <a:xfrm>
              <a:off x="1523" y="3333"/>
              <a:ext cx="3288" cy="38"/>
              <a:chOff x="1038" y="1906"/>
              <a:chExt cx="3708" cy="39"/>
            </a:xfrm>
          </p:grpSpPr>
          <p:sp>
            <p:nvSpPr>
              <p:cNvPr id="32808" name="Line 111"/>
              <p:cNvSpPr>
                <a:spLocks noChangeShapeType="1"/>
              </p:cNvSpPr>
              <p:nvPr/>
            </p:nvSpPr>
            <p:spPr bwMode="auto">
              <a:xfrm>
                <a:off x="1038" y="1906"/>
                <a:ext cx="37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09" name="Line 112"/>
              <p:cNvSpPr>
                <a:spLocks noChangeShapeType="1"/>
              </p:cNvSpPr>
              <p:nvPr/>
            </p:nvSpPr>
            <p:spPr bwMode="auto">
              <a:xfrm flipH="1">
                <a:off x="1392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10" name="Line 113"/>
              <p:cNvSpPr>
                <a:spLocks noChangeShapeType="1"/>
              </p:cNvSpPr>
              <p:nvPr/>
            </p:nvSpPr>
            <p:spPr bwMode="auto">
              <a:xfrm flipH="1">
                <a:off x="1698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11" name="Line 114"/>
              <p:cNvSpPr>
                <a:spLocks noChangeShapeType="1"/>
              </p:cNvSpPr>
              <p:nvPr/>
            </p:nvSpPr>
            <p:spPr bwMode="auto">
              <a:xfrm flipH="1">
                <a:off x="1998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12" name="Line 115"/>
              <p:cNvSpPr>
                <a:spLocks noChangeShapeType="1"/>
              </p:cNvSpPr>
              <p:nvPr/>
            </p:nvSpPr>
            <p:spPr bwMode="auto">
              <a:xfrm flipH="1">
                <a:off x="2310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13" name="Line 116"/>
              <p:cNvSpPr>
                <a:spLocks noChangeShapeType="1"/>
              </p:cNvSpPr>
              <p:nvPr/>
            </p:nvSpPr>
            <p:spPr bwMode="auto">
              <a:xfrm flipH="1">
                <a:off x="2610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14" name="Line 117"/>
              <p:cNvSpPr>
                <a:spLocks noChangeShapeType="1"/>
              </p:cNvSpPr>
              <p:nvPr/>
            </p:nvSpPr>
            <p:spPr bwMode="auto">
              <a:xfrm flipH="1">
                <a:off x="2916" y="1909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15" name="Line 118"/>
              <p:cNvSpPr>
                <a:spLocks noChangeShapeType="1"/>
              </p:cNvSpPr>
              <p:nvPr/>
            </p:nvSpPr>
            <p:spPr bwMode="auto">
              <a:xfrm flipH="1">
                <a:off x="3222" y="1909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16" name="Line 119"/>
              <p:cNvSpPr>
                <a:spLocks noChangeShapeType="1"/>
              </p:cNvSpPr>
              <p:nvPr/>
            </p:nvSpPr>
            <p:spPr bwMode="auto">
              <a:xfrm flipH="1">
                <a:off x="3522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17" name="Line 120"/>
              <p:cNvSpPr>
                <a:spLocks noChangeShapeType="1"/>
              </p:cNvSpPr>
              <p:nvPr/>
            </p:nvSpPr>
            <p:spPr bwMode="auto">
              <a:xfrm flipH="1">
                <a:off x="3828" y="1909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18" name="Line 121"/>
              <p:cNvSpPr>
                <a:spLocks noChangeShapeType="1"/>
              </p:cNvSpPr>
              <p:nvPr/>
            </p:nvSpPr>
            <p:spPr bwMode="auto">
              <a:xfrm flipH="1">
                <a:off x="4134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19" name="Line 122"/>
              <p:cNvSpPr>
                <a:spLocks noChangeShapeType="1"/>
              </p:cNvSpPr>
              <p:nvPr/>
            </p:nvSpPr>
            <p:spPr bwMode="auto">
              <a:xfrm flipH="1">
                <a:off x="4440" y="190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820" name="Line 123"/>
              <p:cNvSpPr>
                <a:spLocks noChangeShapeType="1"/>
              </p:cNvSpPr>
              <p:nvPr/>
            </p:nvSpPr>
            <p:spPr bwMode="auto">
              <a:xfrm flipH="1">
                <a:off x="4740" y="1909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2807" name="Text Box 124"/>
            <p:cNvSpPr txBox="1">
              <a:spLocks noChangeArrowheads="1"/>
            </p:cNvSpPr>
            <p:nvPr/>
          </p:nvSpPr>
          <p:spPr bwMode="auto">
            <a:xfrm>
              <a:off x="1532" y="3394"/>
              <a:ext cx="3844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45713" rIns="0" bIns="45713" anchor="ctr"/>
            <a:lstStyle/>
            <a:p>
              <a:pPr>
                <a:spcBef>
                  <a:spcPct val="50000"/>
                </a:spcBef>
                <a:tabLst>
                  <a:tab pos="2573338" algn="l"/>
                  <a:tab pos="3808413" algn="l"/>
                  <a:tab pos="3908425" algn="l"/>
                  <a:tab pos="4662488" algn="l"/>
                  <a:tab pos="4946650" algn="l"/>
                </a:tabLst>
              </a:pPr>
              <a:r>
                <a:rPr lang="it-IT" sz="1200">
                  <a:latin typeface="Tahoma" pitchFamily="34" charset="0"/>
                </a:rPr>
                <a:t>&gt;18	25	30     	      </a:t>
              </a:r>
              <a:r>
                <a:rPr lang="it-IT" sz="1200" u="sng">
                  <a:latin typeface="Tahoma" pitchFamily="34" charset="0"/>
                </a:rPr>
                <a:t>&gt;</a:t>
              </a:r>
              <a:r>
                <a:rPr lang="it-IT" sz="1200">
                  <a:latin typeface="Tahoma" pitchFamily="34" charset="0"/>
                </a:rPr>
                <a:t>40 </a:t>
              </a:r>
              <a:endParaRPr lang="it-IT" sz="1500">
                <a:latin typeface="Tahoma" pitchFamily="34" charset="0"/>
              </a:endParaRPr>
            </a:p>
          </p:txBody>
        </p:sp>
      </p:grpSp>
      <p:sp>
        <p:nvSpPr>
          <p:cNvPr id="32778" name="Line 125"/>
          <p:cNvSpPr>
            <a:spLocks noChangeShapeType="1"/>
          </p:cNvSpPr>
          <p:nvPr/>
        </p:nvSpPr>
        <p:spPr bwMode="auto">
          <a:xfrm>
            <a:off x="914400" y="3581400"/>
            <a:ext cx="82296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251950" cy="6938963"/>
        </p:xfrm>
        <a:graphic>
          <a:graphicData uri="http://schemas.openxmlformats.org/presentationml/2006/ole">
            <p:oleObj spid="_x0000_s7170" name="Presentazione" r:id="rId3" imgW="4259753" imgH="3194279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5727700"/>
            <a:ext cx="9144000" cy="74613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100000">
                <a:srgbClr val="0066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15875" y="1220788"/>
            <a:ext cx="9144000" cy="74612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100000">
                <a:srgbClr val="0066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863850" y="620713"/>
            <a:ext cx="3933825" cy="590073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649288" y="0"/>
            <a:ext cx="0" cy="6119813"/>
          </a:xfrm>
          <a:prstGeom prst="line">
            <a:avLst/>
          </a:prstGeom>
          <a:noFill/>
          <a:ln w="38100">
            <a:solidFill>
              <a:srgbClr val="66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6869" name="Picture 6" descr="zamb01"/>
          <p:cNvPicPr>
            <a:picLocks noChangeAspect="1" noChangeArrowheads="1"/>
          </p:cNvPicPr>
          <p:nvPr/>
        </p:nvPicPr>
        <p:blipFill>
          <a:blip r:embed="rId2"/>
          <a:srcRect b="1073"/>
          <a:stretch>
            <a:fillRect/>
          </a:stretch>
        </p:blipFill>
        <p:spPr bwMode="auto">
          <a:xfrm>
            <a:off x="2795588" y="533400"/>
            <a:ext cx="3873500" cy="5845175"/>
          </a:xfrm>
          <a:prstGeom prst="rect">
            <a:avLst/>
          </a:prstGeom>
          <a:noFill/>
          <a:ln w="19050">
            <a:solidFill>
              <a:srgbClr val="99FF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5727700"/>
            <a:ext cx="9144000" cy="74613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100000">
                <a:srgbClr val="0066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875" y="1220788"/>
            <a:ext cx="9144000" cy="74612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100000">
                <a:srgbClr val="0066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073275" y="620713"/>
            <a:ext cx="5867400" cy="593248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649288" y="0"/>
            <a:ext cx="0" cy="6119813"/>
          </a:xfrm>
          <a:prstGeom prst="line">
            <a:avLst/>
          </a:prstGeom>
          <a:noFill/>
          <a:ln w="38100">
            <a:solidFill>
              <a:srgbClr val="66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37893" name="Picture 6" descr="ZAMB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75" y="533400"/>
            <a:ext cx="5867400" cy="5867400"/>
          </a:xfrm>
          <a:prstGeom prst="rect">
            <a:avLst/>
          </a:prstGeom>
          <a:noFill/>
          <a:ln w="19050">
            <a:solidFill>
              <a:srgbClr val="99FF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1350363" y="363025"/>
            <a:ext cx="7357701" cy="971665"/>
          </a:xfrm>
        </p:spPr>
        <p:txBody>
          <a:bodyPr/>
          <a:lstStyle/>
          <a:p>
            <a:pPr>
              <a:defRPr/>
            </a:pPr>
            <a:r>
              <a:rPr lang="de-DE" altLang="de-DE" sz="4600" b="1" smtClean="0">
                <a:solidFill>
                  <a:schemeClr val="accent2"/>
                </a:solidFill>
              </a:rPr>
              <a:t>Un parametro fondamentale: la circonferenza addominale</a:t>
            </a: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558925"/>
            <a:ext cx="6324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05"/>
          <p:cNvPicPr>
            <a:picLocks noChangeAspect="1" noChangeArrowheads="1"/>
          </p:cNvPicPr>
          <p:nvPr/>
        </p:nvPicPr>
        <p:blipFill>
          <a:blip r:embed="rId2"/>
          <a:srcRect l="296" t="444" r="296" b="444"/>
          <a:stretch>
            <a:fillRect/>
          </a:stretch>
        </p:blipFill>
        <p:spPr bwMode="auto">
          <a:xfrm>
            <a:off x="0" y="0"/>
            <a:ext cx="9237663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107950" y="2276475"/>
            <a:ext cx="8920163" cy="555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it-IT">
              <a:latin typeface="Constantia" pitchFamily="18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title" idx="4294967295"/>
          </p:nvPr>
        </p:nvSpPr>
        <p:spPr>
          <a:xfrm>
            <a:off x="34925" y="280988"/>
            <a:ext cx="9066213" cy="1143000"/>
          </a:xfrm>
        </p:spPr>
        <p:txBody>
          <a:bodyPr lIns="84448" tIns="41483" rIns="84448" bIns="41483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</a:rPr>
              <a:t>Rischio Relativo di Problemi di Salute Associati all’Obesità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68288" y="2371725"/>
            <a:ext cx="15954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010000"/>
                </a:solidFill>
                <a:latin typeface="Constantia" pitchFamily="18" charset="0"/>
              </a:rPr>
              <a:t>RR &gt;3 volte</a:t>
            </a:r>
            <a:endParaRPr lang="en-US" sz="2300" b="1">
              <a:latin typeface="Constantia" pitchFamily="18" charset="0"/>
            </a:endParaRP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063875" y="2371725"/>
            <a:ext cx="21383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010000"/>
                </a:solidFill>
                <a:latin typeface="Constantia" pitchFamily="18" charset="0"/>
              </a:rPr>
              <a:t>RR tra 2-3 volte</a:t>
            </a:r>
            <a:endParaRPr lang="en-US" sz="2300" b="1">
              <a:latin typeface="Constantia" pitchFamily="18" charset="0"/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5969000" y="2371725"/>
            <a:ext cx="21383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010000"/>
                </a:solidFill>
                <a:latin typeface="Constantia" pitchFamily="18" charset="0"/>
              </a:rPr>
              <a:t>RR tra 1-2 volte</a:t>
            </a:r>
            <a:endParaRPr lang="en-US" sz="2300" b="1">
              <a:latin typeface="Constantia" pitchFamily="18" charset="0"/>
            </a:endParaRP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68288" y="3044825"/>
            <a:ext cx="2249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FFFF00"/>
                </a:solidFill>
                <a:latin typeface="Constantia" pitchFamily="18" charset="0"/>
              </a:rPr>
              <a:t>Diabete di tipo 2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3063875" y="3044825"/>
            <a:ext cx="27876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FFFF00"/>
                </a:solidFill>
                <a:latin typeface="Constantia" pitchFamily="18" charset="0"/>
              </a:rPr>
              <a:t>Pat. cardiovascolari</a:t>
            </a: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268288" y="3571875"/>
            <a:ext cx="2657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FFFFFF"/>
                </a:solidFill>
                <a:latin typeface="Constantia" pitchFamily="18" charset="0"/>
              </a:rPr>
              <a:t>Problemi cistifellea</a:t>
            </a: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3063875" y="3571875"/>
            <a:ext cx="17319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FFFF00"/>
                </a:solidFill>
                <a:latin typeface="Constantia" pitchFamily="18" charset="0"/>
              </a:rPr>
              <a:t>Ipertensione</a:t>
            </a: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5969000" y="3571875"/>
            <a:ext cx="10048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FFFFFF"/>
                </a:solidFill>
                <a:latin typeface="Constantia" pitchFamily="18" charset="0"/>
              </a:rPr>
              <a:t>Cancro</a:t>
            </a:r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268288" y="4098925"/>
            <a:ext cx="17176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FFFF00"/>
                </a:solidFill>
                <a:latin typeface="Constantia" pitchFamily="18" charset="0"/>
              </a:rPr>
              <a:t>Dislipidemie</a:t>
            </a:r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3063875" y="4098925"/>
            <a:ext cx="15716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FFFFFF"/>
                </a:solidFill>
                <a:latin typeface="Constantia" pitchFamily="18" charset="0"/>
              </a:rPr>
              <a:t>Osteoartriti</a:t>
            </a:r>
          </a:p>
        </p:txBody>
      </p:sp>
      <p:sp>
        <p:nvSpPr>
          <p:cNvPr id="40973" name="Rectangle 14"/>
          <p:cNvSpPr>
            <a:spLocks noChangeArrowheads="1"/>
          </p:cNvSpPr>
          <p:nvPr/>
        </p:nvSpPr>
        <p:spPr bwMode="auto">
          <a:xfrm>
            <a:off x="5969000" y="4098925"/>
            <a:ext cx="31289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FFFFFF"/>
                </a:solidFill>
                <a:latin typeface="Constantia" pitchFamily="18" charset="0"/>
              </a:rPr>
              <a:t>Problemi lombosacrali</a:t>
            </a:r>
          </a:p>
        </p:txBody>
      </p:sp>
      <p:sp>
        <p:nvSpPr>
          <p:cNvPr id="40974" name="Rectangle 15"/>
          <p:cNvSpPr>
            <a:spLocks noChangeArrowheads="1"/>
          </p:cNvSpPr>
          <p:nvPr/>
        </p:nvSpPr>
        <p:spPr bwMode="auto">
          <a:xfrm>
            <a:off x="268288" y="4625975"/>
            <a:ext cx="21526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FFFFFF"/>
                </a:solidFill>
                <a:latin typeface="Constantia" pitchFamily="18" charset="0"/>
              </a:rPr>
              <a:t>Apnee notturne</a:t>
            </a:r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3063875" y="4625975"/>
            <a:ext cx="7604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FFFFFF"/>
                </a:solidFill>
                <a:latin typeface="Constantia" pitchFamily="18" charset="0"/>
              </a:rPr>
              <a:t>Gotta</a:t>
            </a:r>
          </a:p>
        </p:txBody>
      </p:sp>
      <p:sp>
        <p:nvSpPr>
          <p:cNvPr id="40976" name="Rectangle 17"/>
          <p:cNvSpPr>
            <a:spLocks noChangeArrowheads="1"/>
          </p:cNvSpPr>
          <p:nvPr/>
        </p:nvSpPr>
        <p:spPr bwMode="auto">
          <a:xfrm>
            <a:off x="5969000" y="4625975"/>
            <a:ext cx="24765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300" b="1">
                <a:solidFill>
                  <a:srgbClr val="FFFFFF"/>
                </a:solidFill>
                <a:latin typeface="Constantia" pitchFamily="18" charset="0"/>
              </a:rPr>
              <a:t>Difetti alla nascita</a:t>
            </a:r>
          </a:p>
        </p:txBody>
      </p:sp>
      <p:sp>
        <p:nvSpPr>
          <p:cNvPr id="40977" name="Rectangle 18"/>
          <p:cNvSpPr>
            <a:spLocks noChangeArrowheads="1"/>
          </p:cNvSpPr>
          <p:nvPr/>
        </p:nvSpPr>
        <p:spPr bwMode="auto">
          <a:xfrm>
            <a:off x="6354763" y="6403975"/>
            <a:ext cx="267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335" tIns="42668" rIns="85335" bIns="42668">
            <a:spAutoFit/>
          </a:bodyPr>
          <a:lstStyle/>
          <a:p>
            <a:pPr defTabSz="854075" eaLnBrk="0" hangingPunct="0"/>
            <a:r>
              <a:rPr lang="en-US" sz="1100">
                <a:solidFill>
                  <a:srgbClr val="FFFFFF"/>
                </a:solidFill>
                <a:latin typeface="Constantia" pitchFamily="18" charset="0"/>
              </a:rPr>
              <a:t>Adapted from WHO Report, Geneva 1998</a:t>
            </a:r>
          </a:p>
        </p:txBody>
      </p:sp>
      <p:sp>
        <p:nvSpPr>
          <p:cNvPr id="40978" name="Rectangle 19"/>
          <p:cNvSpPr>
            <a:spLocks noChangeArrowheads="1"/>
          </p:cNvSpPr>
          <p:nvPr/>
        </p:nvSpPr>
        <p:spPr bwMode="auto">
          <a:xfrm>
            <a:off x="93663" y="2259013"/>
            <a:ext cx="8940800" cy="2851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it-IT">
              <a:latin typeface="Constantia" pitchFamily="18" charset="0"/>
            </a:endParaRPr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>
            <a:off x="2978150" y="2241550"/>
            <a:ext cx="0" cy="28686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5815013" y="2246313"/>
            <a:ext cx="0" cy="28686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81" name="Rectangle 22"/>
          <p:cNvSpPr>
            <a:spLocks noChangeArrowheads="1"/>
          </p:cNvSpPr>
          <p:nvPr/>
        </p:nvSpPr>
        <p:spPr bwMode="auto">
          <a:xfrm>
            <a:off x="5969000" y="3044825"/>
            <a:ext cx="3216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4075" eaLnBrk="0" hangingPunct="0"/>
            <a:r>
              <a:rPr lang="en-US" sz="2100" b="1">
                <a:solidFill>
                  <a:srgbClr val="FFFFFF"/>
                </a:solidFill>
                <a:latin typeface="Constantia" pitchFamily="18" charset="0"/>
              </a:rPr>
              <a:t>Alterazioni dell’asse HPG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800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>
                <a:solidFill>
                  <a:srgbClr val="FFFF00"/>
                </a:solidFill>
              </a:rPr>
              <a:t>DETERMINANTS OF HEALTHY AGEING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141663"/>
            <a:ext cx="6153150" cy="2857500"/>
          </a:xfrm>
        </p:spPr>
        <p:txBody>
          <a:bodyPr/>
          <a:lstStyle/>
          <a:p>
            <a:pPr marR="0" algn="l" eaLnBrk="1" hangingPunct="1">
              <a:buFontTx/>
              <a:buChar char="•"/>
            </a:pPr>
            <a:r>
              <a:rPr lang="it-IT" sz="2800" smtClean="0">
                <a:solidFill>
                  <a:schemeClr val="bg1"/>
                </a:solidFill>
              </a:rPr>
              <a:t> Medical care			10 %</a:t>
            </a:r>
          </a:p>
          <a:p>
            <a:pPr marR="0" algn="l" eaLnBrk="1" hangingPunct="1">
              <a:buFontTx/>
              <a:buChar char="•"/>
            </a:pPr>
            <a:r>
              <a:rPr lang="it-IT" sz="2800" smtClean="0">
                <a:solidFill>
                  <a:schemeClr val="bg1"/>
                </a:solidFill>
              </a:rPr>
              <a:t> Social conditions		15 %</a:t>
            </a:r>
          </a:p>
          <a:p>
            <a:pPr marR="0" algn="l" eaLnBrk="1" hangingPunct="1">
              <a:buFontTx/>
              <a:buChar char="•"/>
            </a:pPr>
            <a:r>
              <a:rPr lang="it-IT" sz="2800" smtClean="0">
                <a:solidFill>
                  <a:schemeClr val="bg1"/>
                </a:solidFill>
              </a:rPr>
              <a:t> Genetics				25 %</a:t>
            </a:r>
          </a:p>
          <a:p>
            <a:pPr marR="0" algn="l" eaLnBrk="1" hangingPunct="1">
              <a:buFontTx/>
              <a:buChar char="•"/>
            </a:pPr>
            <a:r>
              <a:rPr lang="it-IT" sz="2800" smtClean="0">
                <a:solidFill>
                  <a:schemeClr val="bg1"/>
                </a:solidFill>
              </a:rPr>
              <a:t> Life styles				50 %</a:t>
            </a:r>
          </a:p>
        </p:txBody>
      </p:sp>
      <p:pic>
        <p:nvPicPr>
          <p:cNvPr id="1843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5475"/>
            <a:ext cx="966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entro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25" y="5661025"/>
            <a:ext cx="650875" cy="119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323850" y="166688"/>
            <a:ext cx="8640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it-IT" sz="2400" b="1">
                <a:solidFill>
                  <a:srgbClr val="FFFF00"/>
                </a:solidFill>
                <a:latin typeface="Times New Roman" pitchFamily="18" charset="0"/>
              </a:rPr>
              <a:t>Overweight, Obesity, and Mortality from Cancer in a Prospectively Studied Cohort of U.S. Adults</a:t>
            </a:r>
            <a:r>
              <a:rPr lang="it-IT" sz="240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it-IT" sz="240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it-IT" sz="2400" i="1">
                <a:solidFill>
                  <a:srgbClr val="FFFF00"/>
                </a:solidFill>
                <a:latin typeface="Times New Roman" pitchFamily="18" charset="0"/>
              </a:rPr>
              <a:t>Eugenia E. Calle, Ph.D., Carmen Rodriguez, M.D., M.P.H., Kimberly Walker-Thurmond, B.A., and Michael J. Thun, M.D.</a:t>
            </a:r>
            <a:r>
              <a:rPr lang="it-IT" sz="2400" i="1">
                <a:latin typeface="Times New Roman" pitchFamily="18" charset="0"/>
              </a:rPr>
              <a:t> 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2862263" y="6477000"/>
            <a:ext cx="6173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  <a:latin typeface="Times New Roman" pitchFamily="18" charset="0"/>
              </a:rPr>
              <a:t>The New England Journal of  Medicine, 348: 1625-1638, 2003</a:t>
            </a:r>
            <a:endParaRPr lang="it-IT" b="1">
              <a:latin typeface="Times New Roman" pitchFamily="18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79388" y="1828800"/>
            <a:ext cx="88931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000">
                <a:solidFill>
                  <a:srgbClr val="FFFF00"/>
                </a:solidFill>
                <a:latin typeface="Times New Roman" pitchFamily="18" charset="0"/>
              </a:rPr>
              <a:t>The heaviest members of this cohort (body-mass index of at least 40) had death rates from all cancers combined that were </a:t>
            </a:r>
            <a:r>
              <a:rPr lang="it-IT" sz="2000">
                <a:solidFill>
                  <a:schemeClr val="accent2"/>
                </a:solidFill>
                <a:latin typeface="Times New Roman" pitchFamily="18" charset="0"/>
              </a:rPr>
              <a:t>52 percent higher (for men) and 62 percent higher (for women)</a:t>
            </a:r>
            <a:r>
              <a:rPr lang="it-IT" sz="2000">
                <a:solidFill>
                  <a:srgbClr val="FFFF00"/>
                </a:solidFill>
                <a:latin typeface="Times New Roman" pitchFamily="18" charset="0"/>
              </a:rPr>
              <a:t> than the rates in men and women of normal weight. </a:t>
            </a:r>
          </a:p>
          <a:p>
            <a:pPr eaLnBrk="0" hangingPunct="0"/>
            <a:endParaRPr lang="it-IT" sz="200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/>
            <a:r>
              <a:rPr lang="it-IT" sz="2000">
                <a:solidFill>
                  <a:srgbClr val="FFFF00"/>
                </a:solidFill>
                <a:latin typeface="Times New Roman" pitchFamily="18" charset="0"/>
              </a:rPr>
              <a:t>In both men and women, body-mass index was also significantly associated with higher rates of death due to cancer of the esophagus, colon and rectum, liver, gallbladder, pancreas, and kidney; the same was true for death due to non-Hodgkin's lymphoma and multiple myeloma. Significant trends of increasing risk with higher body-mass-index values were observed for death from cancers of the stomach and prostate in men and for death from cancers of the breast, uterus, cervix, and ovary in women. </a:t>
            </a:r>
          </a:p>
          <a:p>
            <a:pPr eaLnBrk="0" hangingPunct="0"/>
            <a:endParaRPr lang="it-IT" sz="2000" i="1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/>
            <a:r>
              <a:rPr lang="it-IT" sz="2000" b="1" i="1">
                <a:solidFill>
                  <a:srgbClr val="FFFF00"/>
                </a:solidFill>
                <a:latin typeface="Times New Roman" pitchFamily="18" charset="0"/>
              </a:rPr>
              <a:t>Conclusions.</a:t>
            </a:r>
            <a:r>
              <a:rPr lang="it-IT" sz="2000">
                <a:solidFill>
                  <a:srgbClr val="FFFF00"/>
                </a:solidFill>
                <a:latin typeface="Times New Roman" pitchFamily="18" charset="0"/>
              </a:rPr>
              <a:t> Increased body weight was associated with increased death rates for all cancers combined and for cancers at multiple specific sites.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0" y="0"/>
            <a:ext cx="8915400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algn="ctr"/>
            <a:endParaRPr lang="en-US" sz="2800">
              <a:latin typeface="Arial Narrow" pitchFamily="34" charset="0"/>
              <a:cs typeface="Arial" charset="0"/>
            </a:endParaRP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0" y="0"/>
            <a:ext cx="9144000" cy="965200"/>
          </a:xfrm>
          <a:prstGeom prst="rect">
            <a:avLst/>
          </a:prstGeom>
          <a:noFill/>
          <a:ln w="36513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algn="ctr"/>
            <a:endParaRPr lang="en-US" sz="2800">
              <a:latin typeface="Arial Narrow" pitchFamily="34" charset="0"/>
              <a:cs typeface="Arial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69888" y="0"/>
            <a:ext cx="78073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973138" y="369888"/>
            <a:ext cx="7637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500" b="1">
                <a:solidFill>
                  <a:srgbClr val="FFFF00"/>
                </a:solidFill>
                <a:cs typeface="Arial" charset="0"/>
              </a:rPr>
              <a:t>Adverse cardiometabolic effects of products of adipocytes</a:t>
            </a:r>
          </a:p>
        </p:txBody>
      </p:sp>
      <p:sp>
        <p:nvSpPr>
          <p:cNvPr id="43013" name="Oval 6"/>
          <p:cNvSpPr>
            <a:spLocks noChangeArrowheads="1"/>
          </p:cNvSpPr>
          <p:nvPr/>
        </p:nvSpPr>
        <p:spPr bwMode="auto">
          <a:xfrm>
            <a:off x="985838" y="1530350"/>
            <a:ext cx="7515225" cy="4551363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1146175" y="1412875"/>
            <a:ext cx="637063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5229225" y="2268538"/>
            <a:ext cx="22891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5494338" y="3332163"/>
            <a:ext cx="9207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3017" name="Group 10"/>
          <p:cNvGrpSpPr>
            <a:grpSpLocks/>
          </p:cNvGrpSpPr>
          <p:nvPr/>
        </p:nvGrpSpPr>
        <p:grpSpPr bwMode="auto">
          <a:xfrm>
            <a:off x="4902200" y="2598738"/>
            <a:ext cx="504825" cy="479425"/>
            <a:chOff x="2967" y="1672"/>
            <a:chExt cx="333" cy="331"/>
          </a:xfrm>
        </p:grpSpPr>
        <p:sp>
          <p:nvSpPr>
            <p:cNvPr id="43100" name="Freeform 11"/>
            <p:cNvSpPr>
              <a:spLocks/>
            </p:cNvSpPr>
            <p:nvPr/>
          </p:nvSpPr>
          <p:spPr bwMode="auto">
            <a:xfrm>
              <a:off x="2967" y="1720"/>
              <a:ext cx="283" cy="283"/>
            </a:xfrm>
            <a:custGeom>
              <a:avLst/>
              <a:gdLst>
                <a:gd name="T0" fmla="*/ 283 w 283"/>
                <a:gd name="T1" fmla="*/ 11 h 283"/>
                <a:gd name="T2" fmla="*/ 272 w 283"/>
                <a:gd name="T3" fmla="*/ 0 h 283"/>
                <a:gd name="T4" fmla="*/ 0 w 283"/>
                <a:gd name="T5" fmla="*/ 271 h 283"/>
                <a:gd name="T6" fmla="*/ 12 w 283"/>
                <a:gd name="T7" fmla="*/ 283 h 283"/>
                <a:gd name="T8" fmla="*/ 283 w 283"/>
                <a:gd name="T9" fmla="*/ 11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283"/>
                <a:gd name="T17" fmla="*/ 283 w 283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283">
                  <a:moveTo>
                    <a:pt x="283" y="11"/>
                  </a:moveTo>
                  <a:lnTo>
                    <a:pt x="272" y="0"/>
                  </a:lnTo>
                  <a:lnTo>
                    <a:pt x="0" y="271"/>
                  </a:lnTo>
                  <a:lnTo>
                    <a:pt x="12" y="283"/>
                  </a:lnTo>
                  <a:lnTo>
                    <a:pt x="283" y="11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101" name="Freeform 12"/>
            <p:cNvSpPr>
              <a:spLocks/>
            </p:cNvSpPr>
            <p:nvPr/>
          </p:nvSpPr>
          <p:spPr bwMode="auto">
            <a:xfrm>
              <a:off x="3193" y="1672"/>
              <a:ext cx="107" cy="107"/>
            </a:xfrm>
            <a:custGeom>
              <a:avLst/>
              <a:gdLst>
                <a:gd name="T0" fmla="*/ 93 w 107"/>
                <a:gd name="T1" fmla="*/ 107 h 107"/>
                <a:gd name="T2" fmla="*/ 107 w 107"/>
                <a:gd name="T3" fmla="*/ 0 h 107"/>
                <a:gd name="T4" fmla="*/ 0 w 107"/>
                <a:gd name="T5" fmla="*/ 13 h 107"/>
                <a:gd name="T6" fmla="*/ 93 w 107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93" y="107"/>
                  </a:moveTo>
                  <a:lnTo>
                    <a:pt x="107" y="0"/>
                  </a:lnTo>
                  <a:lnTo>
                    <a:pt x="0" y="13"/>
                  </a:lnTo>
                  <a:lnTo>
                    <a:pt x="93" y="107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018" name="Group 13"/>
          <p:cNvGrpSpPr>
            <a:grpSpLocks/>
          </p:cNvGrpSpPr>
          <p:nvPr/>
        </p:nvGrpSpPr>
        <p:grpSpPr bwMode="auto">
          <a:xfrm rot="-1581497">
            <a:off x="4905375" y="3422650"/>
            <a:ext cx="808038" cy="457200"/>
            <a:chOff x="2969" y="2552"/>
            <a:chExt cx="533" cy="315"/>
          </a:xfrm>
        </p:grpSpPr>
        <p:sp>
          <p:nvSpPr>
            <p:cNvPr id="43098" name="Freeform 14"/>
            <p:cNvSpPr>
              <a:spLocks/>
            </p:cNvSpPr>
            <p:nvPr/>
          </p:nvSpPr>
          <p:spPr bwMode="auto">
            <a:xfrm>
              <a:off x="2969" y="2552"/>
              <a:ext cx="465" cy="266"/>
            </a:xfrm>
            <a:custGeom>
              <a:avLst/>
              <a:gdLst>
                <a:gd name="T0" fmla="*/ 457 w 465"/>
                <a:gd name="T1" fmla="*/ 266 h 266"/>
                <a:gd name="T2" fmla="*/ 465 w 465"/>
                <a:gd name="T3" fmla="*/ 254 h 266"/>
                <a:gd name="T4" fmla="*/ 8 w 465"/>
                <a:gd name="T5" fmla="*/ 0 h 266"/>
                <a:gd name="T6" fmla="*/ 0 w 465"/>
                <a:gd name="T7" fmla="*/ 11 h 266"/>
                <a:gd name="T8" fmla="*/ 457 w 465"/>
                <a:gd name="T9" fmla="*/ 266 h 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266"/>
                <a:gd name="T17" fmla="*/ 465 w 465"/>
                <a:gd name="T18" fmla="*/ 266 h 2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266">
                  <a:moveTo>
                    <a:pt x="457" y="266"/>
                  </a:moveTo>
                  <a:lnTo>
                    <a:pt x="465" y="254"/>
                  </a:lnTo>
                  <a:lnTo>
                    <a:pt x="8" y="0"/>
                  </a:lnTo>
                  <a:lnTo>
                    <a:pt x="0" y="11"/>
                  </a:lnTo>
                  <a:lnTo>
                    <a:pt x="457" y="266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99" name="Freeform 15"/>
            <p:cNvSpPr>
              <a:spLocks/>
            </p:cNvSpPr>
            <p:nvPr/>
          </p:nvSpPr>
          <p:spPr bwMode="auto">
            <a:xfrm>
              <a:off x="3395" y="2751"/>
              <a:ext cx="107" cy="116"/>
            </a:xfrm>
            <a:custGeom>
              <a:avLst/>
              <a:gdLst>
                <a:gd name="T0" fmla="*/ 0 w 107"/>
                <a:gd name="T1" fmla="*/ 116 h 116"/>
                <a:gd name="T2" fmla="*/ 107 w 107"/>
                <a:gd name="T3" fmla="*/ 99 h 116"/>
                <a:gd name="T4" fmla="*/ 62 w 107"/>
                <a:gd name="T5" fmla="*/ 0 h 116"/>
                <a:gd name="T6" fmla="*/ 0 w 107"/>
                <a:gd name="T7" fmla="*/ 116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16"/>
                <a:gd name="T14" fmla="*/ 107 w 107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16">
                  <a:moveTo>
                    <a:pt x="0" y="116"/>
                  </a:moveTo>
                  <a:lnTo>
                    <a:pt x="107" y="99"/>
                  </a:lnTo>
                  <a:lnTo>
                    <a:pt x="62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019" name="Group 16"/>
          <p:cNvGrpSpPr>
            <a:grpSpLocks/>
          </p:cNvGrpSpPr>
          <p:nvPr/>
        </p:nvGrpSpPr>
        <p:grpSpPr bwMode="auto">
          <a:xfrm>
            <a:off x="3176588" y="3859213"/>
            <a:ext cx="465137" cy="454025"/>
            <a:chOff x="1828" y="2540"/>
            <a:chExt cx="308" cy="314"/>
          </a:xfrm>
        </p:grpSpPr>
        <p:sp>
          <p:nvSpPr>
            <p:cNvPr id="43096" name="Freeform 17"/>
            <p:cNvSpPr>
              <a:spLocks/>
            </p:cNvSpPr>
            <p:nvPr/>
          </p:nvSpPr>
          <p:spPr bwMode="auto">
            <a:xfrm>
              <a:off x="1876" y="2540"/>
              <a:ext cx="260" cy="262"/>
            </a:xfrm>
            <a:custGeom>
              <a:avLst/>
              <a:gdLst>
                <a:gd name="T0" fmla="*/ 0 w 260"/>
                <a:gd name="T1" fmla="*/ 251 h 262"/>
                <a:gd name="T2" fmla="*/ 11 w 260"/>
                <a:gd name="T3" fmla="*/ 262 h 262"/>
                <a:gd name="T4" fmla="*/ 260 w 260"/>
                <a:gd name="T5" fmla="*/ 12 h 262"/>
                <a:gd name="T6" fmla="*/ 248 w 260"/>
                <a:gd name="T7" fmla="*/ 0 h 262"/>
                <a:gd name="T8" fmla="*/ 0 w 260"/>
                <a:gd name="T9" fmla="*/ 25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2"/>
                <a:gd name="T17" fmla="*/ 260 w 260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2">
                  <a:moveTo>
                    <a:pt x="0" y="251"/>
                  </a:moveTo>
                  <a:lnTo>
                    <a:pt x="11" y="262"/>
                  </a:lnTo>
                  <a:lnTo>
                    <a:pt x="260" y="12"/>
                  </a:lnTo>
                  <a:lnTo>
                    <a:pt x="248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97" name="Freeform 18"/>
            <p:cNvSpPr>
              <a:spLocks/>
            </p:cNvSpPr>
            <p:nvPr/>
          </p:nvSpPr>
          <p:spPr bwMode="auto">
            <a:xfrm>
              <a:off x="1828" y="2745"/>
              <a:ext cx="107" cy="109"/>
            </a:xfrm>
            <a:custGeom>
              <a:avLst/>
              <a:gdLst>
                <a:gd name="T0" fmla="*/ 13 w 107"/>
                <a:gd name="T1" fmla="*/ 0 h 109"/>
                <a:gd name="T2" fmla="*/ 0 w 107"/>
                <a:gd name="T3" fmla="*/ 109 h 109"/>
                <a:gd name="T4" fmla="*/ 107 w 107"/>
                <a:gd name="T5" fmla="*/ 94 h 109"/>
                <a:gd name="T6" fmla="*/ 13 w 107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9"/>
                <a:gd name="T14" fmla="*/ 107 w 107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9">
                  <a:moveTo>
                    <a:pt x="13" y="0"/>
                  </a:moveTo>
                  <a:lnTo>
                    <a:pt x="0" y="109"/>
                  </a:lnTo>
                  <a:lnTo>
                    <a:pt x="107" y="9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020" name="Group 19"/>
          <p:cNvGrpSpPr>
            <a:grpSpLocks/>
          </p:cNvGrpSpPr>
          <p:nvPr/>
        </p:nvGrpSpPr>
        <p:grpSpPr bwMode="auto">
          <a:xfrm rot="-826896">
            <a:off x="4643438" y="3206750"/>
            <a:ext cx="885825" cy="169863"/>
            <a:chOff x="3055" y="2223"/>
            <a:chExt cx="325" cy="132"/>
          </a:xfrm>
        </p:grpSpPr>
        <p:sp>
          <p:nvSpPr>
            <p:cNvPr id="43094" name="Freeform 20"/>
            <p:cNvSpPr>
              <a:spLocks/>
            </p:cNvSpPr>
            <p:nvPr/>
          </p:nvSpPr>
          <p:spPr bwMode="auto">
            <a:xfrm>
              <a:off x="3055" y="227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243 w 243"/>
                <a:gd name="T3" fmla="*/ 2 h 17"/>
                <a:gd name="T4" fmla="*/ 0 w 243"/>
                <a:gd name="T5" fmla="*/ 0 h 17"/>
                <a:gd name="T6" fmla="*/ 0 w 243"/>
                <a:gd name="T7" fmla="*/ 16 h 17"/>
                <a:gd name="T8" fmla="*/ 243 w 243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17"/>
                <a:gd name="T17" fmla="*/ 243 w 2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17">
                  <a:moveTo>
                    <a:pt x="243" y="17"/>
                  </a:moveTo>
                  <a:lnTo>
                    <a:pt x="243" y="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43" y="17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95" name="Freeform 21"/>
            <p:cNvSpPr>
              <a:spLocks/>
            </p:cNvSpPr>
            <p:nvPr/>
          </p:nvSpPr>
          <p:spPr bwMode="auto">
            <a:xfrm>
              <a:off x="3294" y="2223"/>
              <a:ext cx="86" cy="132"/>
            </a:xfrm>
            <a:custGeom>
              <a:avLst/>
              <a:gdLst>
                <a:gd name="T0" fmla="*/ 0 w 86"/>
                <a:gd name="T1" fmla="*/ 132 h 132"/>
                <a:gd name="T2" fmla="*/ 86 w 86"/>
                <a:gd name="T3" fmla="*/ 65 h 132"/>
                <a:gd name="T4" fmla="*/ 0 w 86"/>
                <a:gd name="T5" fmla="*/ 0 h 132"/>
                <a:gd name="T6" fmla="*/ 0 w 86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32"/>
                <a:gd name="T14" fmla="*/ 86 w 86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32">
                  <a:moveTo>
                    <a:pt x="0" y="132"/>
                  </a:moveTo>
                  <a:lnTo>
                    <a:pt x="86" y="65"/>
                  </a:lnTo>
                  <a:lnTo>
                    <a:pt x="0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021" name="Group 22"/>
          <p:cNvGrpSpPr>
            <a:grpSpLocks/>
          </p:cNvGrpSpPr>
          <p:nvPr/>
        </p:nvGrpSpPr>
        <p:grpSpPr bwMode="auto">
          <a:xfrm rot="10455224">
            <a:off x="4716463" y="4033838"/>
            <a:ext cx="588962" cy="484187"/>
            <a:chOff x="1858" y="1653"/>
            <a:chExt cx="331" cy="333"/>
          </a:xfrm>
        </p:grpSpPr>
        <p:sp>
          <p:nvSpPr>
            <p:cNvPr id="43092" name="Freeform 23"/>
            <p:cNvSpPr>
              <a:spLocks/>
            </p:cNvSpPr>
            <p:nvPr/>
          </p:nvSpPr>
          <p:spPr bwMode="auto">
            <a:xfrm>
              <a:off x="1906" y="1701"/>
              <a:ext cx="283" cy="285"/>
            </a:xfrm>
            <a:custGeom>
              <a:avLst/>
              <a:gdLst>
                <a:gd name="T0" fmla="*/ 12 w 283"/>
                <a:gd name="T1" fmla="*/ 0 h 285"/>
                <a:gd name="T2" fmla="*/ 0 w 283"/>
                <a:gd name="T3" fmla="*/ 11 h 285"/>
                <a:gd name="T4" fmla="*/ 272 w 283"/>
                <a:gd name="T5" fmla="*/ 285 h 285"/>
                <a:gd name="T6" fmla="*/ 283 w 283"/>
                <a:gd name="T7" fmla="*/ 273 h 285"/>
                <a:gd name="T8" fmla="*/ 12 w 283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285"/>
                <a:gd name="T17" fmla="*/ 283 w 283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285">
                  <a:moveTo>
                    <a:pt x="12" y="0"/>
                  </a:moveTo>
                  <a:lnTo>
                    <a:pt x="0" y="11"/>
                  </a:lnTo>
                  <a:lnTo>
                    <a:pt x="272" y="285"/>
                  </a:lnTo>
                  <a:lnTo>
                    <a:pt x="283" y="27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93" name="Freeform 24"/>
            <p:cNvSpPr>
              <a:spLocks/>
            </p:cNvSpPr>
            <p:nvPr/>
          </p:nvSpPr>
          <p:spPr bwMode="auto">
            <a:xfrm>
              <a:off x="1858" y="1653"/>
              <a:ext cx="107" cy="107"/>
            </a:xfrm>
            <a:custGeom>
              <a:avLst/>
              <a:gdLst>
                <a:gd name="T0" fmla="*/ 107 w 107"/>
                <a:gd name="T1" fmla="*/ 13 h 107"/>
                <a:gd name="T2" fmla="*/ 0 w 107"/>
                <a:gd name="T3" fmla="*/ 0 h 107"/>
                <a:gd name="T4" fmla="*/ 14 w 107"/>
                <a:gd name="T5" fmla="*/ 107 h 107"/>
                <a:gd name="T6" fmla="*/ 107 w 107"/>
                <a:gd name="T7" fmla="*/ 13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07"/>
                <a:gd name="T14" fmla="*/ 107 w 10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07">
                  <a:moveTo>
                    <a:pt x="107" y="13"/>
                  </a:moveTo>
                  <a:lnTo>
                    <a:pt x="0" y="0"/>
                  </a:lnTo>
                  <a:lnTo>
                    <a:pt x="14" y="107"/>
                  </a:lnTo>
                  <a:lnTo>
                    <a:pt x="107" y="13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22" name="Rectangle 25"/>
          <p:cNvSpPr>
            <a:spLocks noChangeArrowheads="1"/>
          </p:cNvSpPr>
          <p:nvPr/>
        </p:nvSpPr>
        <p:spPr bwMode="auto">
          <a:xfrm>
            <a:off x="3252788" y="3232150"/>
            <a:ext cx="159861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3" name="Rectangle 26"/>
          <p:cNvSpPr>
            <a:spLocks noChangeArrowheads="1"/>
          </p:cNvSpPr>
          <p:nvPr/>
        </p:nvSpPr>
        <p:spPr bwMode="auto">
          <a:xfrm>
            <a:off x="3597275" y="3211513"/>
            <a:ext cx="1149350" cy="7318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300" b="1">
                <a:solidFill>
                  <a:srgbClr val="000000"/>
                </a:solidFill>
                <a:cs typeface="Arial" charset="0"/>
              </a:rPr>
              <a:t>Adipose</a:t>
            </a:r>
            <a:br>
              <a:rPr lang="en-US" sz="2300" b="1">
                <a:solidFill>
                  <a:srgbClr val="000000"/>
                </a:solidFill>
                <a:cs typeface="Arial" charset="0"/>
              </a:rPr>
            </a:br>
            <a:r>
              <a:rPr lang="en-US" sz="2500" b="1">
                <a:solidFill>
                  <a:srgbClr val="000000"/>
                </a:solidFill>
              </a:rPr>
              <a:t>tissue</a:t>
            </a:r>
            <a:r>
              <a:rPr lang="en-US" sz="2300" b="1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43024" name="Rectangle 27"/>
          <p:cNvSpPr>
            <a:spLocks noChangeArrowheads="1"/>
          </p:cNvSpPr>
          <p:nvPr/>
        </p:nvSpPr>
        <p:spPr bwMode="auto">
          <a:xfrm>
            <a:off x="3452813" y="1743075"/>
            <a:ext cx="1641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3025" name="Group 28"/>
          <p:cNvGrpSpPr>
            <a:grpSpLocks/>
          </p:cNvGrpSpPr>
          <p:nvPr/>
        </p:nvGrpSpPr>
        <p:grpSpPr bwMode="auto">
          <a:xfrm>
            <a:off x="4170363" y="2205038"/>
            <a:ext cx="165100" cy="769937"/>
            <a:chOff x="2485" y="1484"/>
            <a:chExt cx="132" cy="385"/>
          </a:xfrm>
        </p:grpSpPr>
        <p:sp>
          <p:nvSpPr>
            <p:cNvPr id="43090" name="Rectangle 29"/>
            <p:cNvSpPr>
              <a:spLocks noChangeArrowheads="1"/>
            </p:cNvSpPr>
            <p:nvPr/>
          </p:nvSpPr>
          <p:spPr bwMode="auto">
            <a:xfrm>
              <a:off x="2543" y="1563"/>
              <a:ext cx="15" cy="306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91" name="Freeform 30"/>
            <p:cNvSpPr>
              <a:spLocks/>
            </p:cNvSpPr>
            <p:nvPr/>
          </p:nvSpPr>
          <p:spPr bwMode="auto">
            <a:xfrm>
              <a:off x="2485" y="1484"/>
              <a:ext cx="132" cy="85"/>
            </a:xfrm>
            <a:custGeom>
              <a:avLst/>
              <a:gdLst>
                <a:gd name="T0" fmla="*/ 132 w 132"/>
                <a:gd name="T1" fmla="*/ 85 h 85"/>
                <a:gd name="T2" fmla="*/ 65 w 132"/>
                <a:gd name="T3" fmla="*/ 0 h 85"/>
                <a:gd name="T4" fmla="*/ 0 w 132"/>
                <a:gd name="T5" fmla="*/ 85 h 85"/>
                <a:gd name="T6" fmla="*/ 132 w 132"/>
                <a:gd name="T7" fmla="*/ 85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85"/>
                <a:gd name="T14" fmla="*/ 132 w 132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85">
                  <a:moveTo>
                    <a:pt x="132" y="85"/>
                  </a:moveTo>
                  <a:lnTo>
                    <a:pt x="65" y="0"/>
                  </a:lnTo>
                  <a:lnTo>
                    <a:pt x="0" y="85"/>
                  </a:lnTo>
                  <a:lnTo>
                    <a:pt x="132" y="85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026" name="Group 31"/>
          <p:cNvGrpSpPr>
            <a:grpSpLocks/>
          </p:cNvGrpSpPr>
          <p:nvPr/>
        </p:nvGrpSpPr>
        <p:grpSpPr bwMode="auto">
          <a:xfrm rot="-437839">
            <a:off x="4367213" y="3854450"/>
            <a:ext cx="1389062" cy="369888"/>
            <a:chOff x="2751" y="2659"/>
            <a:chExt cx="875" cy="233"/>
          </a:xfrm>
        </p:grpSpPr>
        <p:sp>
          <p:nvSpPr>
            <p:cNvPr id="43088" name="Freeform 32"/>
            <p:cNvSpPr>
              <a:spLocks/>
            </p:cNvSpPr>
            <p:nvPr/>
          </p:nvSpPr>
          <p:spPr bwMode="auto">
            <a:xfrm rot="11958456" flipH="1">
              <a:off x="2751" y="2659"/>
              <a:ext cx="825" cy="16"/>
            </a:xfrm>
            <a:custGeom>
              <a:avLst/>
              <a:gdLst>
                <a:gd name="T0" fmla="*/ 431 w 431"/>
                <a:gd name="T1" fmla="*/ 17 h 17"/>
                <a:gd name="T2" fmla="*/ 431 w 431"/>
                <a:gd name="T3" fmla="*/ 2 h 17"/>
                <a:gd name="T4" fmla="*/ 0 w 431"/>
                <a:gd name="T5" fmla="*/ 0 h 17"/>
                <a:gd name="T6" fmla="*/ 0 w 431"/>
                <a:gd name="T7" fmla="*/ 15 h 17"/>
                <a:gd name="T8" fmla="*/ 431 w 431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17"/>
                <a:gd name="T17" fmla="*/ 431 w 4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17">
                  <a:moveTo>
                    <a:pt x="431" y="17"/>
                  </a:moveTo>
                  <a:lnTo>
                    <a:pt x="431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31" y="17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89" name="Freeform 33"/>
            <p:cNvSpPr>
              <a:spLocks/>
            </p:cNvSpPr>
            <p:nvPr/>
          </p:nvSpPr>
          <p:spPr bwMode="auto">
            <a:xfrm rot="-9641544">
              <a:off x="3546" y="2771"/>
              <a:ext cx="80" cy="121"/>
            </a:xfrm>
            <a:custGeom>
              <a:avLst/>
              <a:gdLst>
                <a:gd name="T0" fmla="*/ 84 w 84"/>
                <a:gd name="T1" fmla="*/ 0 h 132"/>
                <a:gd name="T2" fmla="*/ 0 w 84"/>
                <a:gd name="T3" fmla="*/ 67 h 132"/>
                <a:gd name="T4" fmla="*/ 84 w 84"/>
                <a:gd name="T5" fmla="*/ 132 h 132"/>
                <a:gd name="T6" fmla="*/ 84 w 84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32"/>
                <a:gd name="T14" fmla="*/ 84 w 84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32">
                  <a:moveTo>
                    <a:pt x="84" y="0"/>
                  </a:moveTo>
                  <a:lnTo>
                    <a:pt x="0" y="67"/>
                  </a:lnTo>
                  <a:lnTo>
                    <a:pt x="84" y="1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027" name="Group 34"/>
          <p:cNvGrpSpPr>
            <a:grpSpLocks/>
          </p:cNvGrpSpPr>
          <p:nvPr/>
        </p:nvGrpSpPr>
        <p:grpSpPr bwMode="auto">
          <a:xfrm>
            <a:off x="4392613" y="3970338"/>
            <a:ext cx="661987" cy="957262"/>
            <a:chOff x="2757" y="2676"/>
            <a:chExt cx="436" cy="660"/>
          </a:xfrm>
        </p:grpSpPr>
        <p:sp>
          <p:nvSpPr>
            <p:cNvPr id="43086" name="Freeform 35"/>
            <p:cNvSpPr>
              <a:spLocks/>
            </p:cNvSpPr>
            <p:nvPr/>
          </p:nvSpPr>
          <p:spPr bwMode="auto">
            <a:xfrm>
              <a:off x="2757" y="2676"/>
              <a:ext cx="390" cy="597"/>
            </a:xfrm>
            <a:custGeom>
              <a:avLst/>
              <a:gdLst>
                <a:gd name="T0" fmla="*/ 378 w 390"/>
                <a:gd name="T1" fmla="*/ 597 h 597"/>
                <a:gd name="T2" fmla="*/ 390 w 390"/>
                <a:gd name="T3" fmla="*/ 589 h 597"/>
                <a:gd name="T4" fmla="*/ 11 w 390"/>
                <a:gd name="T5" fmla="*/ 0 h 597"/>
                <a:gd name="T6" fmla="*/ 0 w 390"/>
                <a:gd name="T7" fmla="*/ 8 h 597"/>
                <a:gd name="T8" fmla="*/ 378 w 390"/>
                <a:gd name="T9" fmla="*/ 597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597"/>
                <a:gd name="T17" fmla="*/ 390 w 390"/>
                <a:gd name="T18" fmla="*/ 597 h 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597">
                  <a:moveTo>
                    <a:pt x="378" y="597"/>
                  </a:moveTo>
                  <a:lnTo>
                    <a:pt x="390" y="589"/>
                  </a:lnTo>
                  <a:lnTo>
                    <a:pt x="11" y="0"/>
                  </a:lnTo>
                  <a:lnTo>
                    <a:pt x="0" y="8"/>
                  </a:lnTo>
                  <a:lnTo>
                    <a:pt x="378" y="597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87" name="Freeform 36"/>
            <p:cNvSpPr>
              <a:spLocks/>
            </p:cNvSpPr>
            <p:nvPr/>
          </p:nvSpPr>
          <p:spPr bwMode="auto">
            <a:xfrm>
              <a:off x="3082" y="3229"/>
              <a:ext cx="111" cy="107"/>
            </a:xfrm>
            <a:custGeom>
              <a:avLst/>
              <a:gdLst>
                <a:gd name="T0" fmla="*/ 0 w 111"/>
                <a:gd name="T1" fmla="*/ 73 h 107"/>
                <a:gd name="T2" fmla="*/ 103 w 111"/>
                <a:gd name="T3" fmla="*/ 107 h 107"/>
                <a:gd name="T4" fmla="*/ 111 w 111"/>
                <a:gd name="T5" fmla="*/ 0 h 107"/>
                <a:gd name="T6" fmla="*/ 0 w 111"/>
                <a:gd name="T7" fmla="*/ 73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107"/>
                <a:gd name="T14" fmla="*/ 111 w 111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107">
                  <a:moveTo>
                    <a:pt x="0" y="73"/>
                  </a:moveTo>
                  <a:lnTo>
                    <a:pt x="103" y="107"/>
                  </a:lnTo>
                  <a:lnTo>
                    <a:pt x="111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028" name="Group 37"/>
          <p:cNvGrpSpPr>
            <a:grpSpLocks/>
          </p:cNvGrpSpPr>
          <p:nvPr/>
        </p:nvGrpSpPr>
        <p:grpSpPr bwMode="auto">
          <a:xfrm rot="-459169">
            <a:off x="3787775" y="4013200"/>
            <a:ext cx="522288" cy="1177925"/>
            <a:chOff x="1931" y="2640"/>
            <a:chExt cx="344" cy="811"/>
          </a:xfrm>
        </p:grpSpPr>
        <p:sp>
          <p:nvSpPr>
            <p:cNvPr id="43084" name="Freeform 38"/>
            <p:cNvSpPr>
              <a:spLocks/>
            </p:cNvSpPr>
            <p:nvPr/>
          </p:nvSpPr>
          <p:spPr bwMode="auto">
            <a:xfrm>
              <a:off x="1986" y="2640"/>
              <a:ext cx="289" cy="740"/>
            </a:xfrm>
            <a:custGeom>
              <a:avLst/>
              <a:gdLst>
                <a:gd name="T0" fmla="*/ 0 w 289"/>
                <a:gd name="T1" fmla="*/ 734 h 740"/>
                <a:gd name="T2" fmla="*/ 14 w 289"/>
                <a:gd name="T3" fmla="*/ 740 h 740"/>
                <a:gd name="T4" fmla="*/ 289 w 289"/>
                <a:gd name="T5" fmla="*/ 5 h 740"/>
                <a:gd name="T6" fmla="*/ 276 w 289"/>
                <a:gd name="T7" fmla="*/ 0 h 740"/>
                <a:gd name="T8" fmla="*/ 0 w 289"/>
                <a:gd name="T9" fmla="*/ 734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740"/>
                <a:gd name="T17" fmla="*/ 289 w 289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740">
                  <a:moveTo>
                    <a:pt x="0" y="734"/>
                  </a:moveTo>
                  <a:lnTo>
                    <a:pt x="14" y="740"/>
                  </a:lnTo>
                  <a:lnTo>
                    <a:pt x="289" y="5"/>
                  </a:lnTo>
                  <a:lnTo>
                    <a:pt x="276" y="0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85" name="Freeform 39"/>
            <p:cNvSpPr>
              <a:spLocks/>
            </p:cNvSpPr>
            <p:nvPr/>
          </p:nvSpPr>
          <p:spPr bwMode="auto">
            <a:xfrm>
              <a:off x="1931" y="3347"/>
              <a:ext cx="124" cy="104"/>
            </a:xfrm>
            <a:custGeom>
              <a:avLst/>
              <a:gdLst>
                <a:gd name="T0" fmla="*/ 0 w 124"/>
                <a:gd name="T1" fmla="*/ 0 h 104"/>
                <a:gd name="T2" fmla="*/ 34 w 124"/>
                <a:gd name="T3" fmla="*/ 104 h 104"/>
                <a:gd name="T4" fmla="*/ 124 w 124"/>
                <a:gd name="T5" fmla="*/ 46 h 104"/>
                <a:gd name="T6" fmla="*/ 0 w 124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04"/>
                <a:gd name="T14" fmla="*/ 124 w 124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04">
                  <a:moveTo>
                    <a:pt x="0" y="0"/>
                  </a:moveTo>
                  <a:lnTo>
                    <a:pt x="34" y="104"/>
                  </a:lnTo>
                  <a:lnTo>
                    <a:pt x="12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029" name="Group 40"/>
          <p:cNvGrpSpPr>
            <a:grpSpLocks/>
          </p:cNvGrpSpPr>
          <p:nvPr/>
        </p:nvGrpSpPr>
        <p:grpSpPr bwMode="auto">
          <a:xfrm rot="-1790797">
            <a:off x="6191250" y="2990850"/>
            <a:ext cx="325438" cy="190500"/>
            <a:chOff x="3889" y="2232"/>
            <a:chExt cx="214" cy="132"/>
          </a:xfrm>
        </p:grpSpPr>
        <p:sp>
          <p:nvSpPr>
            <p:cNvPr id="43082" name="Freeform 41"/>
            <p:cNvSpPr>
              <a:spLocks/>
            </p:cNvSpPr>
            <p:nvPr/>
          </p:nvSpPr>
          <p:spPr bwMode="auto">
            <a:xfrm>
              <a:off x="3889" y="2288"/>
              <a:ext cx="132" cy="17"/>
            </a:xfrm>
            <a:custGeom>
              <a:avLst/>
              <a:gdLst>
                <a:gd name="T0" fmla="*/ 132 w 132"/>
                <a:gd name="T1" fmla="*/ 17 h 17"/>
                <a:gd name="T2" fmla="*/ 132 w 132"/>
                <a:gd name="T3" fmla="*/ 2 h 17"/>
                <a:gd name="T4" fmla="*/ 0 w 132"/>
                <a:gd name="T5" fmla="*/ 0 h 17"/>
                <a:gd name="T6" fmla="*/ 0 w 132"/>
                <a:gd name="T7" fmla="*/ 15 h 17"/>
                <a:gd name="T8" fmla="*/ 132 w 132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7"/>
                <a:gd name="T17" fmla="*/ 132 w 1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7">
                  <a:moveTo>
                    <a:pt x="132" y="17"/>
                  </a:moveTo>
                  <a:lnTo>
                    <a:pt x="132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2" y="17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83" name="Freeform 42"/>
            <p:cNvSpPr>
              <a:spLocks/>
            </p:cNvSpPr>
            <p:nvPr/>
          </p:nvSpPr>
          <p:spPr bwMode="auto">
            <a:xfrm>
              <a:off x="4017" y="2232"/>
              <a:ext cx="86" cy="132"/>
            </a:xfrm>
            <a:custGeom>
              <a:avLst/>
              <a:gdLst>
                <a:gd name="T0" fmla="*/ 0 w 86"/>
                <a:gd name="T1" fmla="*/ 132 h 132"/>
                <a:gd name="T2" fmla="*/ 86 w 86"/>
                <a:gd name="T3" fmla="*/ 67 h 132"/>
                <a:gd name="T4" fmla="*/ 0 w 86"/>
                <a:gd name="T5" fmla="*/ 0 h 132"/>
                <a:gd name="T6" fmla="*/ 0 w 86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32"/>
                <a:gd name="T14" fmla="*/ 86 w 86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32">
                  <a:moveTo>
                    <a:pt x="0" y="132"/>
                  </a:moveTo>
                  <a:lnTo>
                    <a:pt x="86" y="67"/>
                  </a:lnTo>
                  <a:lnTo>
                    <a:pt x="0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30" name="Rectangle 43"/>
          <p:cNvSpPr>
            <a:spLocks noChangeArrowheads="1"/>
          </p:cNvSpPr>
          <p:nvPr/>
        </p:nvSpPr>
        <p:spPr bwMode="auto">
          <a:xfrm>
            <a:off x="6586538" y="3324225"/>
            <a:ext cx="1295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31" name="Rectangle 44"/>
          <p:cNvSpPr>
            <a:spLocks noChangeArrowheads="1"/>
          </p:cNvSpPr>
          <p:nvPr/>
        </p:nvSpPr>
        <p:spPr bwMode="auto">
          <a:xfrm>
            <a:off x="1668463" y="2916238"/>
            <a:ext cx="12334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3032" name="Group 45"/>
          <p:cNvGrpSpPr>
            <a:grpSpLocks/>
          </p:cNvGrpSpPr>
          <p:nvPr/>
        </p:nvGrpSpPr>
        <p:grpSpPr bwMode="auto">
          <a:xfrm rot="1235950">
            <a:off x="3128963" y="2640013"/>
            <a:ext cx="754062" cy="279400"/>
            <a:chOff x="1510" y="1993"/>
            <a:chExt cx="497" cy="193"/>
          </a:xfrm>
        </p:grpSpPr>
        <p:sp>
          <p:nvSpPr>
            <p:cNvPr id="43080" name="Freeform 46"/>
            <p:cNvSpPr>
              <a:spLocks/>
            </p:cNvSpPr>
            <p:nvPr/>
          </p:nvSpPr>
          <p:spPr bwMode="auto">
            <a:xfrm>
              <a:off x="1585" y="2049"/>
              <a:ext cx="422" cy="137"/>
            </a:xfrm>
            <a:custGeom>
              <a:avLst/>
              <a:gdLst>
                <a:gd name="T0" fmla="*/ 419 w 422"/>
                <a:gd name="T1" fmla="*/ 137 h 137"/>
                <a:gd name="T2" fmla="*/ 422 w 422"/>
                <a:gd name="T3" fmla="*/ 124 h 137"/>
                <a:gd name="T4" fmla="*/ 4 w 422"/>
                <a:gd name="T5" fmla="*/ 0 h 137"/>
                <a:gd name="T6" fmla="*/ 0 w 422"/>
                <a:gd name="T7" fmla="*/ 13 h 137"/>
                <a:gd name="T8" fmla="*/ 419 w 422"/>
                <a:gd name="T9" fmla="*/ 137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137"/>
                <a:gd name="T17" fmla="*/ 422 w 422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137">
                  <a:moveTo>
                    <a:pt x="419" y="137"/>
                  </a:moveTo>
                  <a:lnTo>
                    <a:pt x="422" y="124"/>
                  </a:lnTo>
                  <a:lnTo>
                    <a:pt x="4" y="0"/>
                  </a:lnTo>
                  <a:lnTo>
                    <a:pt x="0" y="13"/>
                  </a:lnTo>
                  <a:lnTo>
                    <a:pt x="419" y="137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81" name="Freeform 47"/>
            <p:cNvSpPr>
              <a:spLocks/>
            </p:cNvSpPr>
            <p:nvPr/>
          </p:nvSpPr>
          <p:spPr bwMode="auto">
            <a:xfrm>
              <a:off x="1510" y="1993"/>
              <a:ext cx="104" cy="126"/>
            </a:xfrm>
            <a:custGeom>
              <a:avLst/>
              <a:gdLst>
                <a:gd name="T0" fmla="*/ 104 w 104"/>
                <a:gd name="T1" fmla="*/ 0 h 126"/>
                <a:gd name="T2" fmla="*/ 0 w 104"/>
                <a:gd name="T3" fmla="*/ 38 h 126"/>
                <a:gd name="T4" fmla="*/ 63 w 104"/>
                <a:gd name="T5" fmla="*/ 126 h 126"/>
                <a:gd name="T6" fmla="*/ 104 w 104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26"/>
                <a:gd name="T14" fmla="*/ 104 w 104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26">
                  <a:moveTo>
                    <a:pt x="104" y="0"/>
                  </a:moveTo>
                  <a:lnTo>
                    <a:pt x="0" y="38"/>
                  </a:lnTo>
                  <a:lnTo>
                    <a:pt x="63" y="12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033" name="Group 48"/>
          <p:cNvGrpSpPr>
            <a:grpSpLocks/>
          </p:cNvGrpSpPr>
          <p:nvPr/>
        </p:nvGrpSpPr>
        <p:grpSpPr bwMode="auto">
          <a:xfrm rot="1140660">
            <a:off x="2717800" y="3351213"/>
            <a:ext cx="796925" cy="344487"/>
            <a:chOff x="1526" y="2447"/>
            <a:chExt cx="527" cy="237"/>
          </a:xfrm>
        </p:grpSpPr>
        <p:sp>
          <p:nvSpPr>
            <p:cNvPr id="43078" name="Freeform 49"/>
            <p:cNvSpPr>
              <a:spLocks/>
            </p:cNvSpPr>
            <p:nvPr/>
          </p:nvSpPr>
          <p:spPr bwMode="auto">
            <a:xfrm>
              <a:off x="1598" y="2447"/>
              <a:ext cx="455" cy="183"/>
            </a:xfrm>
            <a:custGeom>
              <a:avLst/>
              <a:gdLst>
                <a:gd name="T0" fmla="*/ 455 w 455"/>
                <a:gd name="T1" fmla="*/ 13 h 183"/>
                <a:gd name="T2" fmla="*/ 451 w 455"/>
                <a:gd name="T3" fmla="*/ 0 h 183"/>
                <a:gd name="T4" fmla="*/ 0 w 455"/>
                <a:gd name="T5" fmla="*/ 170 h 183"/>
                <a:gd name="T6" fmla="*/ 4 w 455"/>
                <a:gd name="T7" fmla="*/ 183 h 183"/>
                <a:gd name="T8" fmla="*/ 455 w 455"/>
                <a:gd name="T9" fmla="*/ 13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183"/>
                <a:gd name="T17" fmla="*/ 455 w 455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183">
                  <a:moveTo>
                    <a:pt x="455" y="13"/>
                  </a:moveTo>
                  <a:lnTo>
                    <a:pt x="451" y="0"/>
                  </a:lnTo>
                  <a:lnTo>
                    <a:pt x="0" y="170"/>
                  </a:lnTo>
                  <a:lnTo>
                    <a:pt x="4" y="183"/>
                  </a:lnTo>
                  <a:lnTo>
                    <a:pt x="455" y="13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79" name="Freeform 50"/>
            <p:cNvSpPr>
              <a:spLocks/>
            </p:cNvSpPr>
            <p:nvPr/>
          </p:nvSpPr>
          <p:spPr bwMode="auto">
            <a:xfrm>
              <a:off x="1526" y="2561"/>
              <a:ext cx="105" cy="123"/>
            </a:xfrm>
            <a:custGeom>
              <a:avLst/>
              <a:gdLst>
                <a:gd name="T0" fmla="*/ 57 w 105"/>
                <a:gd name="T1" fmla="*/ 0 h 123"/>
                <a:gd name="T2" fmla="*/ 0 w 105"/>
                <a:gd name="T3" fmla="*/ 94 h 123"/>
                <a:gd name="T4" fmla="*/ 105 w 105"/>
                <a:gd name="T5" fmla="*/ 123 h 123"/>
                <a:gd name="T6" fmla="*/ 57 w 105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23"/>
                <a:gd name="T14" fmla="*/ 105 w 105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23">
                  <a:moveTo>
                    <a:pt x="57" y="0"/>
                  </a:moveTo>
                  <a:lnTo>
                    <a:pt x="0" y="94"/>
                  </a:lnTo>
                  <a:lnTo>
                    <a:pt x="105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6FFCC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34" name="Rectangle 51"/>
          <p:cNvSpPr>
            <a:spLocks noChangeArrowheads="1"/>
          </p:cNvSpPr>
          <p:nvPr/>
        </p:nvSpPr>
        <p:spPr bwMode="auto">
          <a:xfrm>
            <a:off x="3711575" y="4802188"/>
            <a:ext cx="1346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3035" name="Group 52"/>
          <p:cNvGrpSpPr>
            <a:grpSpLocks/>
          </p:cNvGrpSpPr>
          <p:nvPr/>
        </p:nvGrpSpPr>
        <p:grpSpPr bwMode="auto">
          <a:xfrm>
            <a:off x="3382963" y="2824163"/>
            <a:ext cx="1566862" cy="1427162"/>
            <a:chOff x="1965" y="1827"/>
            <a:chExt cx="1033" cy="985"/>
          </a:xfrm>
        </p:grpSpPr>
        <p:sp>
          <p:nvSpPr>
            <p:cNvPr id="43055" name="Oval 53"/>
            <p:cNvSpPr>
              <a:spLocks noChangeArrowheads="1"/>
            </p:cNvSpPr>
            <p:nvPr/>
          </p:nvSpPr>
          <p:spPr bwMode="auto">
            <a:xfrm>
              <a:off x="2116" y="2010"/>
              <a:ext cx="283" cy="289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56" name="Oval 54"/>
            <p:cNvSpPr>
              <a:spLocks noChangeArrowheads="1"/>
            </p:cNvSpPr>
            <p:nvPr/>
          </p:nvSpPr>
          <p:spPr bwMode="auto">
            <a:xfrm>
              <a:off x="2201" y="1930"/>
              <a:ext cx="282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57" name="Oval 55"/>
            <p:cNvSpPr>
              <a:spLocks noChangeArrowheads="1"/>
            </p:cNvSpPr>
            <p:nvPr/>
          </p:nvSpPr>
          <p:spPr bwMode="auto">
            <a:xfrm>
              <a:off x="2430" y="2276"/>
              <a:ext cx="281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58" name="Oval 56"/>
            <p:cNvSpPr>
              <a:spLocks noChangeArrowheads="1"/>
            </p:cNvSpPr>
            <p:nvPr/>
          </p:nvSpPr>
          <p:spPr bwMode="auto">
            <a:xfrm>
              <a:off x="2030" y="2171"/>
              <a:ext cx="283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59" name="Oval 57"/>
            <p:cNvSpPr>
              <a:spLocks noChangeArrowheads="1"/>
            </p:cNvSpPr>
            <p:nvPr/>
          </p:nvSpPr>
          <p:spPr bwMode="auto">
            <a:xfrm>
              <a:off x="2258" y="2171"/>
              <a:ext cx="283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60" name="Oval 58"/>
            <p:cNvSpPr>
              <a:spLocks noChangeArrowheads="1"/>
            </p:cNvSpPr>
            <p:nvPr/>
          </p:nvSpPr>
          <p:spPr bwMode="auto">
            <a:xfrm>
              <a:off x="2088" y="2303"/>
              <a:ext cx="281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61" name="Oval 59"/>
            <p:cNvSpPr>
              <a:spLocks noChangeArrowheads="1"/>
            </p:cNvSpPr>
            <p:nvPr/>
          </p:nvSpPr>
          <p:spPr bwMode="auto">
            <a:xfrm>
              <a:off x="2288" y="2410"/>
              <a:ext cx="282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62" name="Oval 60"/>
            <p:cNvSpPr>
              <a:spLocks noChangeArrowheads="1"/>
            </p:cNvSpPr>
            <p:nvPr/>
          </p:nvSpPr>
          <p:spPr bwMode="auto">
            <a:xfrm>
              <a:off x="2516" y="2410"/>
              <a:ext cx="281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63" name="Oval 61"/>
            <p:cNvSpPr>
              <a:spLocks noChangeArrowheads="1"/>
            </p:cNvSpPr>
            <p:nvPr/>
          </p:nvSpPr>
          <p:spPr bwMode="auto">
            <a:xfrm>
              <a:off x="2715" y="2303"/>
              <a:ext cx="283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64" name="Oval 62"/>
            <p:cNvSpPr>
              <a:spLocks noChangeArrowheads="1"/>
            </p:cNvSpPr>
            <p:nvPr/>
          </p:nvSpPr>
          <p:spPr bwMode="auto">
            <a:xfrm>
              <a:off x="2422" y="1961"/>
              <a:ext cx="283" cy="289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65" name="Oval 63"/>
            <p:cNvSpPr>
              <a:spLocks noChangeArrowheads="1"/>
            </p:cNvSpPr>
            <p:nvPr/>
          </p:nvSpPr>
          <p:spPr bwMode="auto">
            <a:xfrm>
              <a:off x="2508" y="2093"/>
              <a:ext cx="281" cy="29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66" name="Oval 64"/>
            <p:cNvSpPr>
              <a:spLocks noChangeArrowheads="1"/>
            </p:cNvSpPr>
            <p:nvPr/>
          </p:nvSpPr>
          <p:spPr bwMode="auto">
            <a:xfrm>
              <a:off x="2594" y="2227"/>
              <a:ext cx="281" cy="29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67" name="Oval 65"/>
            <p:cNvSpPr>
              <a:spLocks noChangeArrowheads="1"/>
            </p:cNvSpPr>
            <p:nvPr/>
          </p:nvSpPr>
          <p:spPr bwMode="auto">
            <a:xfrm>
              <a:off x="2195" y="2068"/>
              <a:ext cx="283" cy="289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68" name="Oval 66"/>
            <p:cNvSpPr>
              <a:spLocks noChangeArrowheads="1"/>
            </p:cNvSpPr>
            <p:nvPr/>
          </p:nvSpPr>
          <p:spPr bwMode="auto">
            <a:xfrm>
              <a:off x="2166" y="2441"/>
              <a:ext cx="281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69" name="Oval 67"/>
            <p:cNvSpPr>
              <a:spLocks noChangeArrowheads="1"/>
            </p:cNvSpPr>
            <p:nvPr/>
          </p:nvSpPr>
          <p:spPr bwMode="auto">
            <a:xfrm>
              <a:off x="2365" y="2521"/>
              <a:ext cx="283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70" name="Oval 68"/>
            <p:cNvSpPr>
              <a:spLocks noChangeArrowheads="1"/>
            </p:cNvSpPr>
            <p:nvPr/>
          </p:nvSpPr>
          <p:spPr bwMode="auto">
            <a:xfrm>
              <a:off x="2023" y="2307"/>
              <a:ext cx="283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71" name="Oval 69"/>
            <p:cNvSpPr>
              <a:spLocks noChangeArrowheads="1"/>
            </p:cNvSpPr>
            <p:nvPr/>
          </p:nvSpPr>
          <p:spPr bwMode="auto">
            <a:xfrm>
              <a:off x="1965" y="2119"/>
              <a:ext cx="285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72" name="Oval 70"/>
            <p:cNvSpPr>
              <a:spLocks noChangeArrowheads="1"/>
            </p:cNvSpPr>
            <p:nvPr/>
          </p:nvSpPr>
          <p:spPr bwMode="auto">
            <a:xfrm>
              <a:off x="2023" y="1934"/>
              <a:ext cx="283" cy="289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73" name="Oval 71"/>
            <p:cNvSpPr>
              <a:spLocks noChangeArrowheads="1"/>
            </p:cNvSpPr>
            <p:nvPr/>
          </p:nvSpPr>
          <p:spPr bwMode="auto">
            <a:xfrm>
              <a:off x="2564" y="1961"/>
              <a:ext cx="283" cy="289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74" name="Oval 72"/>
            <p:cNvSpPr>
              <a:spLocks noChangeArrowheads="1"/>
            </p:cNvSpPr>
            <p:nvPr/>
          </p:nvSpPr>
          <p:spPr bwMode="auto">
            <a:xfrm>
              <a:off x="2252" y="1852"/>
              <a:ext cx="283" cy="29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75" name="Oval 73"/>
            <p:cNvSpPr>
              <a:spLocks noChangeArrowheads="1"/>
            </p:cNvSpPr>
            <p:nvPr/>
          </p:nvSpPr>
          <p:spPr bwMode="auto">
            <a:xfrm>
              <a:off x="2680" y="2093"/>
              <a:ext cx="283" cy="29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76" name="Oval 74"/>
            <p:cNvSpPr>
              <a:spLocks noChangeArrowheads="1"/>
            </p:cNvSpPr>
            <p:nvPr/>
          </p:nvSpPr>
          <p:spPr bwMode="auto">
            <a:xfrm>
              <a:off x="2451" y="1827"/>
              <a:ext cx="283" cy="291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77" name="Oval 75"/>
            <p:cNvSpPr>
              <a:spLocks noChangeArrowheads="1"/>
            </p:cNvSpPr>
            <p:nvPr/>
          </p:nvSpPr>
          <p:spPr bwMode="auto">
            <a:xfrm>
              <a:off x="2594" y="2468"/>
              <a:ext cx="281" cy="290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36" name="Text Box 76"/>
          <p:cNvSpPr txBox="1">
            <a:spLocks noChangeArrowheads="1"/>
          </p:cNvSpPr>
          <p:nvPr/>
        </p:nvSpPr>
        <p:spPr bwMode="auto">
          <a:xfrm>
            <a:off x="2486025" y="2246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ctr" defTabSz="912813"/>
            <a:r>
              <a:rPr lang="en-GB" b="1">
                <a:solidFill>
                  <a:schemeClr val="bg1"/>
                </a:solidFill>
                <a:cs typeface="Arial" charset="0"/>
              </a:rPr>
              <a:t>↑ IL-6</a:t>
            </a:r>
          </a:p>
        </p:txBody>
      </p:sp>
      <p:sp>
        <p:nvSpPr>
          <p:cNvPr id="43037" name="Rectangle 77"/>
          <p:cNvSpPr>
            <a:spLocks noChangeArrowheads="1"/>
          </p:cNvSpPr>
          <p:nvPr/>
        </p:nvSpPr>
        <p:spPr bwMode="auto">
          <a:xfrm>
            <a:off x="2195513" y="5006975"/>
            <a:ext cx="1690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r" defTabSz="912813"/>
            <a:r>
              <a:rPr lang="en-GB" b="1">
                <a:solidFill>
                  <a:schemeClr val="bg1"/>
                </a:solidFill>
              </a:rPr>
              <a:t>↓ Adiponectin</a:t>
            </a:r>
          </a:p>
        </p:txBody>
      </p:sp>
      <p:sp>
        <p:nvSpPr>
          <p:cNvPr id="43038" name="Text Box 78"/>
          <p:cNvSpPr txBox="1">
            <a:spLocks noChangeArrowheads="1"/>
          </p:cNvSpPr>
          <p:nvPr/>
        </p:nvSpPr>
        <p:spPr bwMode="auto">
          <a:xfrm>
            <a:off x="5724525" y="3854450"/>
            <a:ext cx="1054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r" defTabSz="912813"/>
            <a:r>
              <a:rPr lang="en-GB" b="1">
                <a:solidFill>
                  <a:schemeClr val="bg1"/>
                </a:solidFill>
                <a:cs typeface="Arial" charset="0"/>
              </a:rPr>
              <a:t>↑ Leptin</a:t>
            </a:r>
          </a:p>
        </p:txBody>
      </p:sp>
      <p:sp>
        <p:nvSpPr>
          <p:cNvPr id="43039" name="Text Box 79"/>
          <p:cNvSpPr txBox="1">
            <a:spLocks noChangeArrowheads="1"/>
          </p:cNvSpPr>
          <p:nvPr/>
        </p:nvSpPr>
        <p:spPr bwMode="auto">
          <a:xfrm>
            <a:off x="1692275" y="3351213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r" defTabSz="912813"/>
            <a:r>
              <a:rPr lang="en-GB" b="1">
                <a:solidFill>
                  <a:schemeClr val="bg1"/>
                </a:solidFill>
                <a:cs typeface="Arial" charset="0"/>
              </a:rPr>
              <a:t>↑ TNF</a:t>
            </a:r>
            <a:r>
              <a:rPr lang="el-GR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43040" name="Text Box 80"/>
          <p:cNvSpPr txBox="1">
            <a:spLocks noChangeArrowheads="1"/>
          </p:cNvSpPr>
          <p:nvPr/>
        </p:nvSpPr>
        <p:spPr bwMode="auto">
          <a:xfrm>
            <a:off x="1547813" y="3998913"/>
            <a:ext cx="1955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ctr" defTabSz="912813"/>
            <a:r>
              <a:rPr lang="en-GB" b="1">
                <a:solidFill>
                  <a:schemeClr val="bg1"/>
                </a:solidFill>
                <a:cs typeface="Arial" charset="0"/>
              </a:rPr>
              <a:t>↑ Adipsin</a:t>
            </a:r>
            <a:br>
              <a:rPr lang="en-GB" b="1">
                <a:solidFill>
                  <a:schemeClr val="bg1"/>
                </a:solidFill>
                <a:cs typeface="Arial" charset="0"/>
              </a:rPr>
            </a:br>
            <a:r>
              <a:rPr lang="en-GB" b="1">
                <a:solidFill>
                  <a:schemeClr val="bg1"/>
                </a:solidFill>
                <a:cs typeface="Arial" charset="0"/>
              </a:rPr>
              <a:t>(Complement D)</a:t>
            </a:r>
          </a:p>
        </p:txBody>
      </p:sp>
      <p:sp>
        <p:nvSpPr>
          <p:cNvPr id="43041" name="Text Box 81"/>
          <p:cNvSpPr txBox="1">
            <a:spLocks noChangeArrowheads="1"/>
          </p:cNvSpPr>
          <p:nvPr/>
        </p:nvSpPr>
        <p:spPr bwMode="auto">
          <a:xfrm>
            <a:off x="4192588" y="4862513"/>
            <a:ext cx="23241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ctr" defTabSz="912813"/>
            <a:r>
              <a:rPr lang="en-GB" b="1">
                <a:solidFill>
                  <a:schemeClr val="bg1"/>
                </a:solidFill>
                <a:cs typeface="Arial" charset="0"/>
              </a:rPr>
              <a:t>↑ Plasminogen</a:t>
            </a:r>
            <a:br>
              <a:rPr lang="en-GB" b="1">
                <a:solidFill>
                  <a:schemeClr val="bg1"/>
                </a:solidFill>
                <a:cs typeface="Arial" charset="0"/>
              </a:rPr>
            </a:br>
            <a:r>
              <a:rPr lang="en-GB" b="1">
                <a:solidFill>
                  <a:schemeClr val="bg1"/>
                </a:solidFill>
                <a:cs typeface="Arial" charset="0"/>
              </a:rPr>
              <a:t>activator inhibitor-1</a:t>
            </a:r>
            <a:br>
              <a:rPr lang="en-GB" b="1">
                <a:solidFill>
                  <a:schemeClr val="bg1"/>
                </a:solidFill>
                <a:cs typeface="Arial" charset="0"/>
              </a:rPr>
            </a:br>
            <a:r>
              <a:rPr lang="en-GB" b="1">
                <a:solidFill>
                  <a:schemeClr val="bg1"/>
                </a:solidFill>
                <a:cs typeface="Arial" charset="0"/>
              </a:rPr>
              <a:t>(PAI-1)</a:t>
            </a:r>
          </a:p>
        </p:txBody>
      </p:sp>
      <p:sp>
        <p:nvSpPr>
          <p:cNvPr id="43042" name="Text Box 82"/>
          <p:cNvSpPr txBox="1">
            <a:spLocks noChangeArrowheads="1"/>
          </p:cNvSpPr>
          <p:nvPr/>
        </p:nvSpPr>
        <p:spPr bwMode="auto">
          <a:xfrm>
            <a:off x="5724525" y="3413125"/>
            <a:ext cx="125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r" defTabSz="912813"/>
            <a:r>
              <a:rPr lang="en-GB" b="1">
                <a:solidFill>
                  <a:schemeClr val="bg1"/>
                </a:solidFill>
                <a:cs typeface="Arial" charset="0"/>
              </a:rPr>
              <a:t>↑ Resistin</a:t>
            </a:r>
          </a:p>
        </p:txBody>
      </p:sp>
      <p:sp>
        <p:nvSpPr>
          <p:cNvPr id="43043" name="Text Box 83"/>
          <p:cNvSpPr txBox="1">
            <a:spLocks noChangeArrowheads="1"/>
          </p:cNvSpPr>
          <p:nvPr/>
        </p:nvSpPr>
        <p:spPr bwMode="auto">
          <a:xfrm>
            <a:off x="5435600" y="298132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ctr" defTabSz="912813"/>
            <a:r>
              <a:rPr lang="en-GB" b="1">
                <a:solidFill>
                  <a:schemeClr val="bg1"/>
                </a:solidFill>
                <a:cs typeface="Arial" charset="0"/>
              </a:rPr>
              <a:t>↑ FFA</a:t>
            </a:r>
          </a:p>
        </p:txBody>
      </p:sp>
      <p:sp>
        <p:nvSpPr>
          <p:cNvPr id="43044" name="Text Box 84"/>
          <p:cNvSpPr txBox="1">
            <a:spLocks noChangeArrowheads="1"/>
          </p:cNvSpPr>
          <p:nvPr/>
        </p:nvSpPr>
        <p:spPr bwMode="auto">
          <a:xfrm>
            <a:off x="5988050" y="2630488"/>
            <a:ext cx="110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ctr" defTabSz="912813"/>
            <a:r>
              <a:rPr lang="en-GB" b="1">
                <a:solidFill>
                  <a:schemeClr val="bg1"/>
                </a:solidFill>
                <a:cs typeface="Arial" charset="0"/>
              </a:rPr>
              <a:t>↑ Insulin</a:t>
            </a:r>
          </a:p>
        </p:txBody>
      </p:sp>
      <p:sp>
        <p:nvSpPr>
          <p:cNvPr id="43045" name="Text Box 85"/>
          <p:cNvSpPr txBox="1">
            <a:spLocks noChangeArrowheads="1"/>
          </p:cNvSpPr>
          <p:nvPr/>
        </p:nvSpPr>
        <p:spPr bwMode="auto">
          <a:xfrm>
            <a:off x="4781550" y="2198688"/>
            <a:ext cx="223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ctr" defTabSz="912813"/>
            <a:r>
              <a:rPr lang="en-GB" b="1">
                <a:solidFill>
                  <a:schemeClr val="bg1"/>
                </a:solidFill>
                <a:cs typeface="Arial" charset="0"/>
              </a:rPr>
              <a:t>↑ Angiotensinogen</a:t>
            </a:r>
          </a:p>
        </p:txBody>
      </p:sp>
      <p:sp>
        <p:nvSpPr>
          <p:cNvPr id="43046" name="Text Box 86"/>
          <p:cNvSpPr txBox="1">
            <a:spLocks noChangeArrowheads="1"/>
          </p:cNvSpPr>
          <p:nvPr/>
        </p:nvSpPr>
        <p:spPr bwMode="auto">
          <a:xfrm>
            <a:off x="3092450" y="1766888"/>
            <a:ext cx="233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ctr" defTabSz="912813"/>
            <a:r>
              <a:rPr lang="en-GB" b="1">
                <a:solidFill>
                  <a:schemeClr val="bg1"/>
                </a:solidFill>
                <a:cs typeface="Arial" charset="0"/>
              </a:rPr>
              <a:t>↑ Lipoprotein lipase</a:t>
            </a:r>
          </a:p>
        </p:txBody>
      </p:sp>
      <p:sp>
        <p:nvSpPr>
          <p:cNvPr id="43047" name="Text Box 87"/>
          <p:cNvSpPr txBox="1">
            <a:spLocks noChangeArrowheads="1"/>
          </p:cNvSpPr>
          <p:nvPr/>
        </p:nvSpPr>
        <p:spPr bwMode="auto">
          <a:xfrm>
            <a:off x="5348288" y="4286250"/>
            <a:ext cx="116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23" tIns="47361" rIns="94723" bIns="47361">
            <a:spAutoFit/>
          </a:bodyPr>
          <a:lstStyle/>
          <a:p>
            <a:pPr algn="ctr" defTabSz="912813"/>
            <a:r>
              <a:rPr lang="en-GB" b="1">
                <a:solidFill>
                  <a:schemeClr val="bg1"/>
                </a:solidFill>
                <a:cs typeface="Arial" charset="0"/>
              </a:rPr>
              <a:t>↑ Lactate</a:t>
            </a:r>
          </a:p>
        </p:txBody>
      </p:sp>
      <p:sp>
        <p:nvSpPr>
          <p:cNvPr id="43048" name="Rectangle 88"/>
          <p:cNvSpPr>
            <a:spLocks noChangeArrowheads="1"/>
          </p:cNvSpPr>
          <p:nvPr/>
        </p:nvSpPr>
        <p:spPr bwMode="auto">
          <a:xfrm>
            <a:off x="550863" y="2446338"/>
            <a:ext cx="1662112" cy="3873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37292" tIns="37292" rIns="37292" bIns="37292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Arial" charset="0"/>
              </a:rPr>
              <a:t>Inflammation</a:t>
            </a:r>
            <a:endParaRPr lang="en-US" sz="2000" b="1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3049" name="Rectangle 89"/>
          <p:cNvSpPr>
            <a:spLocks noChangeArrowheads="1"/>
          </p:cNvSpPr>
          <p:nvPr/>
        </p:nvSpPr>
        <p:spPr bwMode="auto">
          <a:xfrm>
            <a:off x="7366000" y="4483100"/>
            <a:ext cx="1323975" cy="6921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37292" tIns="37292" rIns="37292" bIns="37292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Arial" charset="0"/>
              </a:rPr>
              <a:t>Type</a:t>
            </a:r>
            <a:br>
              <a:rPr lang="en-US" sz="2000" b="1">
                <a:solidFill>
                  <a:schemeClr val="bg1"/>
                </a:solidFill>
                <a:cs typeface="Arial" charset="0"/>
              </a:rPr>
            </a:br>
            <a:r>
              <a:rPr lang="en-US" sz="2000" b="1">
                <a:solidFill>
                  <a:schemeClr val="bg1"/>
                </a:solidFill>
                <a:cs typeface="Arial" charset="0"/>
              </a:rPr>
              <a:t>2 diabetes</a:t>
            </a:r>
            <a:endParaRPr lang="en-US" sz="2000" b="1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3050" name="Rectangle 90"/>
          <p:cNvSpPr>
            <a:spLocks noChangeArrowheads="1"/>
          </p:cNvSpPr>
          <p:nvPr/>
        </p:nvSpPr>
        <p:spPr bwMode="auto">
          <a:xfrm>
            <a:off x="5930900" y="1812925"/>
            <a:ext cx="1706563" cy="385763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37292" tIns="37292" rIns="37292" bIns="37292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Arial" charset="0"/>
              </a:rPr>
              <a:t>Hypertension</a:t>
            </a:r>
            <a:endParaRPr lang="en-US" sz="2000" b="1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3051" name="Rectangle 91"/>
          <p:cNvSpPr>
            <a:spLocks noChangeArrowheads="1"/>
          </p:cNvSpPr>
          <p:nvPr/>
        </p:nvSpPr>
        <p:spPr bwMode="auto">
          <a:xfrm>
            <a:off x="7164388" y="2586038"/>
            <a:ext cx="1760537" cy="69215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37292" tIns="37292" rIns="37292" bIns="37292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Arial" charset="0"/>
              </a:rPr>
              <a:t>Atherogenic</a:t>
            </a:r>
            <a:br>
              <a:rPr lang="en-US" sz="2000" b="1">
                <a:solidFill>
                  <a:schemeClr val="bg1"/>
                </a:solidFill>
                <a:cs typeface="Arial" charset="0"/>
              </a:rPr>
            </a:br>
            <a:r>
              <a:rPr lang="en-US" sz="2000" b="1">
                <a:solidFill>
                  <a:schemeClr val="bg1"/>
                </a:solidFill>
                <a:cs typeface="Arial" charset="0"/>
              </a:rPr>
              <a:t>dyslipidaemia</a:t>
            </a:r>
            <a:endParaRPr lang="en-US" sz="2000" b="1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3052" name="Rectangle 92"/>
          <p:cNvSpPr>
            <a:spLocks noChangeArrowheads="1"/>
          </p:cNvSpPr>
          <p:nvPr/>
        </p:nvSpPr>
        <p:spPr bwMode="auto">
          <a:xfrm>
            <a:off x="4492625" y="5865813"/>
            <a:ext cx="1536700" cy="3889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37292" tIns="37292" rIns="37292" bIns="37292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Arial" charset="0"/>
              </a:rPr>
              <a:t>Thrombosis</a:t>
            </a:r>
          </a:p>
        </p:txBody>
      </p:sp>
      <p:sp>
        <p:nvSpPr>
          <p:cNvPr id="43053" name="Rectangle 93"/>
          <p:cNvSpPr>
            <a:spLocks noChangeArrowheads="1"/>
          </p:cNvSpPr>
          <p:nvPr/>
        </p:nvSpPr>
        <p:spPr bwMode="auto">
          <a:xfrm>
            <a:off x="760413" y="5624513"/>
            <a:ext cx="2003425" cy="3889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37292" tIns="37292" rIns="37292" bIns="37292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Arial" charset="0"/>
              </a:rPr>
              <a:t>Atherosclerosis</a:t>
            </a:r>
            <a:endParaRPr lang="en-US" sz="2000" b="1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3054" name="Rectangle 94"/>
          <p:cNvSpPr>
            <a:spLocks noChangeArrowheads="1"/>
          </p:cNvSpPr>
          <p:nvPr/>
        </p:nvSpPr>
        <p:spPr bwMode="auto">
          <a:xfrm>
            <a:off x="755650" y="6308725"/>
            <a:ext cx="478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600" b="1" i="1">
                <a:solidFill>
                  <a:schemeClr val="bg1"/>
                </a:solidFill>
              </a:rPr>
              <a:t>Lyon 2003; Trayhurn et al 2004; Eckel et al 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943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-26988"/>
            <a:ext cx="636905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276600" y="5157788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Constantia" pitchFamily="18" charset="0"/>
              </a:rPr>
              <a:t>Science 299: 896-899, 2003</a:t>
            </a:r>
          </a:p>
        </p:txBody>
      </p:sp>
      <p:pic>
        <p:nvPicPr>
          <p:cNvPr id="4608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05475"/>
            <a:ext cx="966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8" descr="centr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0263" y="5581650"/>
            <a:ext cx="693737" cy="127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331913" y="6035675"/>
            <a:ext cx="721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Centro Studio e Ricerca sull’Obesità (C.S.R.O.)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Dipartimento di Farmacologia, Chemioterapia e Tossicologia Medica, 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Università degli Studi di Milano, Via Vanvitelli 32, Milano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 Prof. </a:t>
            </a:r>
            <a:r>
              <a:rPr lang="it-IT" b="1" baseline="-25000">
                <a:solidFill>
                  <a:srgbClr val="FFFF00"/>
                </a:solidFill>
                <a:latin typeface="Constantia" pitchFamily="18" charset="0"/>
              </a:rPr>
              <a:t>Michele Carruba</a:t>
            </a:r>
            <a:r>
              <a:rPr lang="it-IT" baseline="-2500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307975" y="30163"/>
            <a:ext cx="8466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FFFF00"/>
                </a:solidFill>
                <a:latin typeface="Constantia" pitchFamily="18" charset="0"/>
              </a:rPr>
              <a:t>Decreased energy levels can cause and sustain obesity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971550" y="1916113"/>
            <a:ext cx="1428750" cy="7921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146175" y="2141538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 Food</a:t>
            </a:r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1619250" y="2781300"/>
            <a:ext cx="0" cy="792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2247900" y="4025900"/>
            <a:ext cx="6286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 flipH="1">
            <a:off x="2266950" y="3797300"/>
            <a:ext cx="5715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1241425" y="3722688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Fuel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1200150" y="3663950"/>
            <a:ext cx="838200" cy="590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1682750" y="4260850"/>
            <a:ext cx="19050" cy="7810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1127125" y="5213350"/>
            <a:ext cx="217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ATP = Energy</a:t>
            </a: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1123950" y="5175250"/>
            <a:ext cx="2171700" cy="49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3241675" y="366553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Fat</a:t>
            </a:r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3143250" y="3606800"/>
            <a:ext cx="857250" cy="64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7118" name="Rectangle 15"/>
          <p:cNvSpPr>
            <a:spLocks noChangeArrowheads="1"/>
          </p:cNvSpPr>
          <p:nvPr/>
        </p:nvSpPr>
        <p:spPr bwMode="auto">
          <a:xfrm>
            <a:off x="5187950" y="1974850"/>
            <a:ext cx="1428750" cy="8191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5381625" y="2166938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 Food</a:t>
            </a:r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>
            <a:off x="5873750" y="2813050"/>
            <a:ext cx="19050" cy="7810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 flipV="1">
            <a:off x="6540500" y="4032250"/>
            <a:ext cx="6286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22" name="Line 19"/>
          <p:cNvSpPr>
            <a:spLocks noChangeShapeType="1"/>
          </p:cNvSpPr>
          <p:nvPr/>
        </p:nvSpPr>
        <p:spPr bwMode="auto">
          <a:xfrm flipH="1">
            <a:off x="6521450" y="3803650"/>
            <a:ext cx="571500" cy="0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5476875" y="3748088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Fuel</a:t>
            </a:r>
          </a:p>
        </p:txBody>
      </p:sp>
      <p:sp>
        <p:nvSpPr>
          <p:cNvPr id="47124" name="Rectangle 21"/>
          <p:cNvSpPr>
            <a:spLocks noChangeArrowheads="1"/>
          </p:cNvSpPr>
          <p:nvPr/>
        </p:nvSpPr>
        <p:spPr bwMode="auto">
          <a:xfrm>
            <a:off x="5435600" y="3689350"/>
            <a:ext cx="838200" cy="590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>
            <a:off x="5918200" y="4286250"/>
            <a:ext cx="19050" cy="781050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5362575" y="5213350"/>
            <a:ext cx="217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ATP = Energy</a:t>
            </a:r>
          </a:p>
        </p:txBody>
      </p:sp>
      <p:sp>
        <p:nvSpPr>
          <p:cNvPr id="47127" name="Rectangle 24"/>
          <p:cNvSpPr>
            <a:spLocks noChangeArrowheads="1"/>
          </p:cNvSpPr>
          <p:nvPr/>
        </p:nvSpPr>
        <p:spPr bwMode="auto">
          <a:xfrm>
            <a:off x="5359400" y="5175250"/>
            <a:ext cx="2171700" cy="49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7128" name="Text Box 25"/>
          <p:cNvSpPr txBox="1">
            <a:spLocks noChangeArrowheads="1"/>
          </p:cNvSpPr>
          <p:nvPr/>
        </p:nvSpPr>
        <p:spPr bwMode="auto">
          <a:xfrm>
            <a:off x="7515225" y="367188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Fat</a:t>
            </a:r>
          </a:p>
        </p:txBody>
      </p:sp>
      <p:sp>
        <p:nvSpPr>
          <p:cNvPr id="47129" name="Rectangle 26"/>
          <p:cNvSpPr>
            <a:spLocks noChangeArrowheads="1"/>
          </p:cNvSpPr>
          <p:nvPr/>
        </p:nvSpPr>
        <p:spPr bwMode="auto">
          <a:xfrm>
            <a:off x="7416800" y="3613150"/>
            <a:ext cx="857250" cy="64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7130" name="Text Box 27"/>
          <p:cNvSpPr txBox="1">
            <a:spLocks noChangeArrowheads="1"/>
          </p:cNvSpPr>
          <p:nvPr/>
        </p:nvSpPr>
        <p:spPr bwMode="auto">
          <a:xfrm>
            <a:off x="1216025" y="6122988"/>
            <a:ext cx="243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nstantia" pitchFamily="18" charset="0"/>
              </a:rPr>
              <a:t>Healthy subject</a:t>
            </a:r>
          </a:p>
        </p:txBody>
      </p:sp>
      <p:sp>
        <p:nvSpPr>
          <p:cNvPr id="47131" name="Text Box 28"/>
          <p:cNvSpPr txBox="1">
            <a:spLocks noChangeArrowheads="1"/>
          </p:cNvSpPr>
          <p:nvPr/>
        </p:nvSpPr>
        <p:spPr bwMode="auto">
          <a:xfrm>
            <a:off x="5559425" y="6122988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nstantia" pitchFamily="18" charset="0"/>
              </a:rPr>
              <a:t>Obese subject</a:t>
            </a:r>
          </a:p>
        </p:txBody>
      </p:sp>
      <p:pic>
        <p:nvPicPr>
          <p:cNvPr id="4713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05475"/>
            <a:ext cx="966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3" name="Picture 4" descr="centr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0263" y="5581650"/>
            <a:ext cx="693737" cy="127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7134" name="Picture 31" descr="http://us.mg5.mail.yahoo.com/ya/download?fid=Inbox&amp;mid=1_56915_AIxVimIAAA1mTxWBjwXC2R37CTo&amp;pid=3&amp;tnef=&amp;YY=1326809569046&amp;file_name=Tessuto%20adiposo%20obe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292600"/>
            <a:ext cx="723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5" name="Immagine 39" descr="Tessuto adiposo obes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4076700"/>
            <a:ext cx="723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6" name="AutoShape 33" descr="http://us.mg5.mail.yahoo.com/ya/download?fid=Inbox&amp;mid=1_56915_AIxVimIAAA1mTxWBjwXC2R37CTo&amp;pid=3&amp;tnef=&amp;YY=1326809569046&amp;file_name=Tessuto%20adiposo%20obeso.jpg"/>
          <p:cNvSpPr>
            <a:spLocks noChangeAspect="1" noChangeArrowheads="1"/>
          </p:cNvSpPr>
          <p:nvPr/>
        </p:nvSpPr>
        <p:spPr bwMode="auto">
          <a:xfrm>
            <a:off x="134938" y="-174625"/>
            <a:ext cx="723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baseline="-25000">
              <a:latin typeface="Constantia" pitchFamily="18" charset="0"/>
            </a:endParaRPr>
          </a:p>
        </p:txBody>
      </p:sp>
      <p:pic>
        <p:nvPicPr>
          <p:cNvPr id="47137" name="Picture 31" descr="http://us.mg5.mail.yahoo.com/ya/download?fid=Inbox&amp;mid=1_56915_AIxVimIAAA1mTxWBjwXC2R37CTo&amp;pid=3&amp;tnef=&amp;YY=1326809569046&amp;file_name=Tessuto%20adiposo%20obe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076700"/>
            <a:ext cx="723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8" name="AutoShape 35" descr="http://us.mg5.mail.yahoo.com/ya/download?fid=Inbox&amp;mid=1_56915_AIxVimIAAA1mTxWBjwXC2R37CTo&amp;pid=3&amp;tnef=&amp;YY=1326809569046&amp;file_name=Tessuto%20adiposo%20obeso.jpg"/>
          <p:cNvSpPr>
            <a:spLocks noChangeAspect="1" noChangeArrowheads="1"/>
          </p:cNvSpPr>
          <p:nvPr/>
        </p:nvSpPr>
        <p:spPr bwMode="auto">
          <a:xfrm>
            <a:off x="134938" y="-174625"/>
            <a:ext cx="723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baseline="-25000">
              <a:latin typeface="Constantia" pitchFamily="18" charset="0"/>
            </a:endParaRPr>
          </a:p>
        </p:txBody>
      </p:sp>
      <p:pic>
        <p:nvPicPr>
          <p:cNvPr id="47139" name="Picture 31" descr="http://us.mg5.mail.yahoo.com/ya/download?fid=Inbox&amp;mid=1_56915_AIxVimIAAA1mTxWBjwXC2R37CTo&amp;pid=3&amp;tnef=&amp;YY=1326809569046&amp;file_name=Tessuto%20adiposo%20obe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4797425"/>
            <a:ext cx="723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0" name="Immagine 44" descr="Mitocondrio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292600"/>
            <a:ext cx="898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1" name="Immagine 46" descr="Mitocondrio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581525"/>
            <a:ext cx="89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2" name="Immagine 47" descr="Mitocondrio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4149725"/>
            <a:ext cx="89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3" name="Immagine 48" descr="Mitocondrio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4570413"/>
            <a:ext cx="89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4" name="Immagine 50" descr="Mitocondrio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365625"/>
            <a:ext cx="89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5" name="Immagine 51" descr="Mitocondrio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365625"/>
            <a:ext cx="9001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3663950" y="2597150"/>
            <a:ext cx="1428750" cy="8191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3857625" y="2789238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66"/>
                </a:solidFill>
                <a:latin typeface="Constantia" pitchFamily="18" charset="0"/>
              </a:rPr>
              <a:t> </a:t>
            </a:r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Food</a:t>
            </a:r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4349750" y="3435350"/>
            <a:ext cx="19050" cy="7810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 flipV="1">
            <a:off x="5016500" y="4654550"/>
            <a:ext cx="62865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 flipH="1">
            <a:off x="4997450" y="4425950"/>
            <a:ext cx="571500" cy="0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3952875" y="4332288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Fuel</a:t>
            </a: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3911600" y="4311650"/>
            <a:ext cx="838200" cy="590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4394200" y="4908550"/>
            <a:ext cx="19050" cy="781050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3838575" y="5799138"/>
            <a:ext cx="217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ATP = Energy</a:t>
            </a: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3797300" y="5797550"/>
            <a:ext cx="2171700" cy="49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6219825" y="431323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Constantia" pitchFamily="18" charset="0"/>
              </a:rPr>
              <a:t>Fat</a:t>
            </a: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5892800" y="4235450"/>
            <a:ext cx="1371600" cy="64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1679575" y="3430588"/>
            <a:ext cx="148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nstantia" pitchFamily="18" charset="0"/>
              </a:rPr>
              <a:t>Low ATP</a:t>
            </a:r>
          </a:p>
          <a:p>
            <a:r>
              <a:rPr lang="it-IT" sz="2400" b="1">
                <a:solidFill>
                  <a:srgbClr val="FFFF00"/>
                </a:solidFill>
                <a:latin typeface="Constantia" pitchFamily="18" charset="0"/>
              </a:rPr>
              <a:t>in cells</a:t>
            </a: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1562100" y="3352800"/>
            <a:ext cx="1714500" cy="10287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 flipH="1" flipV="1">
            <a:off x="2362200" y="6019800"/>
            <a:ext cx="1428750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68" name="Line 17"/>
          <p:cNvSpPr>
            <a:spLocks noChangeShapeType="1"/>
          </p:cNvSpPr>
          <p:nvPr/>
        </p:nvSpPr>
        <p:spPr bwMode="auto">
          <a:xfrm flipH="1" flipV="1">
            <a:off x="2400300" y="4419600"/>
            <a:ext cx="19050" cy="160020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69" name="Text Box 18"/>
          <p:cNvSpPr txBox="1">
            <a:spLocks noChangeArrowheads="1"/>
          </p:cNvSpPr>
          <p:nvPr/>
        </p:nvSpPr>
        <p:spPr bwMode="auto">
          <a:xfrm>
            <a:off x="3908425" y="477838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nstantia" pitchFamily="18" charset="0"/>
              </a:rPr>
              <a:t>Brain</a:t>
            </a: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2743200" y="400050"/>
            <a:ext cx="3181350" cy="10858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9171" name="Line 20"/>
          <p:cNvSpPr>
            <a:spLocks noChangeShapeType="1"/>
          </p:cNvSpPr>
          <p:nvPr/>
        </p:nvSpPr>
        <p:spPr bwMode="auto">
          <a:xfrm flipH="1" flipV="1">
            <a:off x="2362200" y="1009650"/>
            <a:ext cx="19050" cy="2343150"/>
          </a:xfrm>
          <a:prstGeom prst="line">
            <a:avLst/>
          </a:prstGeom>
          <a:noFill/>
          <a:ln w="1206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72" name="Line 21"/>
          <p:cNvSpPr>
            <a:spLocks noChangeShapeType="1"/>
          </p:cNvSpPr>
          <p:nvPr/>
        </p:nvSpPr>
        <p:spPr bwMode="auto">
          <a:xfrm>
            <a:off x="2305050" y="1009650"/>
            <a:ext cx="1104900" cy="0"/>
          </a:xfrm>
          <a:prstGeom prst="line">
            <a:avLst/>
          </a:prstGeom>
          <a:noFill/>
          <a:ln w="1206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73" name="Line 22"/>
          <p:cNvSpPr>
            <a:spLocks noChangeShapeType="1"/>
          </p:cNvSpPr>
          <p:nvPr/>
        </p:nvSpPr>
        <p:spPr bwMode="auto">
          <a:xfrm>
            <a:off x="3486150" y="1028700"/>
            <a:ext cx="876300" cy="0"/>
          </a:xfrm>
          <a:prstGeom prst="line">
            <a:avLst/>
          </a:prstGeom>
          <a:noFill/>
          <a:ln w="1206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74" name="Line 23"/>
          <p:cNvSpPr>
            <a:spLocks noChangeShapeType="1"/>
          </p:cNvSpPr>
          <p:nvPr/>
        </p:nvSpPr>
        <p:spPr bwMode="auto">
          <a:xfrm flipH="1">
            <a:off x="4305300" y="1009650"/>
            <a:ext cx="0" cy="1581150"/>
          </a:xfrm>
          <a:prstGeom prst="line">
            <a:avLst/>
          </a:prstGeom>
          <a:noFill/>
          <a:ln w="1206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75" name="Text Box 24"/>
          <p:cNvSpPr txBox="1">
            <a:spLocks noChangeArrowheads="1"/>
          </p:cNvSpPr>
          <p:nvPr/>
        </p:nvSpPr>
        <p:spPr bwMode="auto">
          <a:xfrm>
            <a:off x="5946775" y="2478088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nstantia" pitchFamily="18" charset="0"/>
              </a:rPr>
              <a:t>Leptin</a:t>
            </a:r>
          </a:p>
        </p:txBody>
      </p:sp>
      <p:sp>
        <p:nvSpPr>
          <p:cNvPr id="49176" name="Rectangle 25"/>
          <p:cNvSpPr>
            <a:spLocks noChangeArrowheads="1"/>
          </p:cNvSpPr>
          <p:nvPr/>
        </p:nvSpPr>
        <p:spPr bwMode="auto">
          <a:xfrm>
            <a:off x="5848350" y="2419350"/>
            <a:ext cx="1333500" cy="5905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49177" name="Line 26"/>
          <p:cNvSpPr>
            <a:spLocks noChangeShapeType="1"/>
          </p:cNvSpPr>
          <p:nvPr/>
        </p:nvSpPr>
        <p:spPr bwMode="auto">
          <a:xfrm flipV="1">
            <a:off x="6553200" y="3009900"/>
            <a:ext cx="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78" name="Line 27"/>
          <p:cNvSpPr>
            <a:spLocks noChangeShapeType="1"/>
          </p:cNvSpPr>
          <p:nvPr/>
        </p:nvSpPr>
        <p:spPr bwMode="auto">
          <a:xfrm flipH="1" flipV="1">
            <a:off x="6477000" y="971550"/>
            <a:ext cx="38100" cy="1447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79" name="Line 28"/>
          <p:cNvSpPr>
            <a:spLocks noChangeShapeType="1"/>
          </p:cNvSpPr>
          <p:nvPr/>
        </p:nvSpPr>
        <p:spPr bwMode="auto">
          <a:xfrm flipH="1" flipV="1">
            <a:off x="5334000" y="971550"/>
            <a:ext cx="1181100" cy="190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80" name="Line 29"/>
          <p:cNvSpPr>
            <a:spLocks noChangeShapeType="1"/>
          </p:cNvSpPr>
          <p:nvPr/>
        </p:nvSpPr>
        <p:spPr bwMode="auto">
          <a:xfrm>
            <a:off x="5238750" y="762000"/>
            <a:ext cx="0" cy="4191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918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05475"/>
            <a:ext cx="966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2" name="Picture 4" descr="centr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0263" y="5581650"/>
            <a:ext cx="693737" cy="127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9183" name="Picture 31" descr="http://us.mg5.mail.yahoo.com/ya/download?fid=Inbox&amp;mid=1_56915_AIxVimIAAA1mTxWBjwXC2R37CTo&amp;pid=3&amp;tnef=&amp;YY=1326809569046&amp;file_name=Tessuto%20adiposo%20obe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4292600"/>
            <a:ext cx="723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4" name="Picture 31" descr="http://us.mg5.mail.yahoo.com/ya/download?fid=Inbox&amp;mid=1_56915_AIxVimIAAA1mTxWBjwXC2R37CTo&amp;pid=3&amp;tnef=&amp;YY=1326809569046&amp;file_name=Tessuto%20adiposo%20obe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4797425"/>
            <a:ext cx="723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5" name="Picture 31" descr="http://us.mg5.mail.yahoo.com/ya/download?fid=Inbox&amp;mid=1_56915_AIxVimIAAA1mTxWBjwXC2R37CTo&amp;pid=3&amp;tnef=&amp;YY=1326809569046&amp;file_name=Tessuto%20adiposo%20obe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716338"/>
            <a:ext cx="723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6" name="Immagine 37" descr="Mitocondrio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5013325"/>
            <a:ext cx="89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7" name="Immagine 38" descr="Mitocondrio 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5013325"/>
            <a:ext cx="898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8" name="Picture 31" descr="http://us.mg5.mail.yahoo.com/ya/download?fid=Inbox&amp;mid=1_56915_AIxVimIAAA1mTxWBjwXC2R37CTo&amp;pid=3&amp;tnef=&amp;YY=1326809569046&amp;file_name=Tessuto%20adiposo%20obe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3789363"/>
            <a:ext cx="723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9" name="Picture 31" descr="http://us.mg5.mail.yahoo.com/ya/download?fid=Inbox&amp;mid=1_56915_AIxVimIAAA1mTxWBjwXC2R37CTo&amp;pid=3&amp;tnef=&amp;YY=1326809569046&amp;file_name=Tessuto%20adiposo%20obes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4868863"/>
            <a:ext cx="723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Nisoli 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1747838"/>
            <a:ext cx="359092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436563" y="804863"/>
            <a:ext cx="8404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>
                <a:solidFill>
                  <a:srgbClr val="FFFF00"/>
                </a:solidFill>
              </a:rPr>
              <a:t>Electron microscopy analysis of WAT, BAT and muscle in </a:t>
            </a:r>
            <a:r>
              <a:rPr lang="it-IT" sz="2200" b="1" i="1">
                <a:solidFill>
                  <a:srgbClr val="FFFF00"/>
                </a:solidFill>
              </a:rPr>
              <a:t>ob</a:t>
            </a:r>
            <a:r>
              <a:rPr lang="it-IT" sz="2200" b="1">
                <a:solidFill>
                  <a:srgbClr val="FFFF00"/>
                </a:solidFill>
              </a:rPr>
              <a:t>/</a:t>
            </a:r>
            <a:r>
              <a:rPr lang="it-IT" sz="2200" b="1" i="1">
                <a:solidFill>
                  <a:srgbClr val="FFFF00"/>
                </a:solidFill>
              </a:rPr>
              <a:t>ob</a:t>
            </a:r>
            <a:r>
              <a:rPr lang="it-IT" sz="2200" b="1">
                <a:solidFill>
                  <a:srgbClr val="FFFF00"/>
                </a:solidFill>
              </a:rPr>
              <a:t> mice</a:t>
            </a:r>
          </a:p>
        </p:txBody>
      </p:sp>
      <p:pic>
        <p:nvPicPr>
          <p:cNvPr id="51203" name="Picture 4" descr="Sup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751013"/>
            <a:ext cx="53514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33350" y="1776413"/>
            <a:ext cx="723900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3873500" y="1763713"/>
            <a:ext cx="1195388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771525" y="17764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WAT</a:t>
            </a: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5108575" y="5381625"/>
            <a:ext cx="3887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Valerio et al., J. Clin. Invest., Oct.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4450"/>
            <a:ext cx="72977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3006725" y="501332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chemeClr val="bg1"/>
                </a:solidFill>
                <a:latin typeface="Times New Roman" pitchFamily="18" charset="0"/>
              </a:rPr>
              <a:t>Sience  October 14,  2005</a:t>
            </a:r>
            <a:endParaRPr lang="en-GB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325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05475"/>
            <a:ext cx="966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centr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0263" y="5581650"/>
            <a:ext cx="693737" cy="127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331913" y="6035675"/>
            <a:ext cx="721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Centro Studio e Ricerca sull’Obesità (C.S.R.O.)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Dipartimento di Farmacologia, Chemioterapia e Tossicologia Medica, 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Università degli Studi di Milano, Via Vanvitelli 32, Milano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 Prof. </a:t>
            </a:r>
            <a:r>
              <a:rPr lang="it-IT" b="1" baseline="-25000">
                <a:solidFill>
                  <a:srgbClr val="FFFF00"/>
                </a:solidFill>
                <a:latin typeface="Constantia" pitchFamily="18" charset="0"/>
              </a:rPr>
              <a:t>Michele Carruba</a:t>
            </a:r>
            <a:r>
              <a:rPr lang="it-IT" baseline="-2500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188913"/>
            <a:ext cx="814705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441325" y="2133600"/>
            <a:ext cx="8323263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FFFF00"/>
                </a:solidFill>
                <a:latin typeface="Constantia" pitchFamily="18" charset="0"/>
              </a:rPr>
              <a:t>Several weeks of intense endurance training enhances mitochondrial biogenesis in humans.</a:t>
            </a:r>
          </a:p>
          <a:p>
            <a:endParaRPr lang="it-IT" sz="3200" b="1">
              <a:solidFill>
                <a:srgbClr val="FFFF00"/>
              </a:solidFill>
              <a:latin typeface="Constantia" pitchFamily="18" charset="0"/>
            </a:endParaRPr>
          </a:p>
          <a:p>
            <a:endParaRPr lang="it-IT" sz="3200" b="1">
              <a:solidFill>
                <a:srgbClr val="FFFF00"/>
              </a:solidFill>
              <a:latin typeface="Constantia" pitchFamily="18" charset="0"/>
            </a:endParaRPr>
          </a:p>
          <a:p>
            <a:endParaRPr lang="it-IT" sz="3200" b="1">
              <a:solidFill>
                <a:srgbClr val="FFFF00"/>
              </a:solidFill>
              <a:latin typeface="Constantia" pitchFamily="18" charset="0"/>
            </a:endParaRPr>
          </a:p>
          <a:p>
            <a:r>
              <a:rPr lang="it-IT" sz="2000" b="1" i="1">
                <a:solidFill>
                  <a:schemeClr val="bg1"/>
                </a:solidFill>
                <a:latin typeface="Constantia" pitchFamily="18" charset="0"/>
              </a:rPr>
              <a:t>				J Appl Physiol </a:t>
            </a:r>
            <a:r>
              <a:rPr lang="it-IT" sz="2000" b="1">
                <a:solidFill>
                  <a:schemeClr val="bg1"/>
                </a:solidFill>
                <a:latin typeface="Constantia" pitchFamily="18" charset="0"/>
              </a:rPr>
              <a:t>99: 1372–1377, 2005</a:t>
            </a:r>
          </a:p>
          <a:p>
            <a:endParaRPr lang="it-IT" sz="3200" b="1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427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05475"/>
            <a:ext cx="966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centr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0263" y="5581650"/>
            <a:ext cx="693737" cy="127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331913" y="6035675"/>
            <a:ext cx="721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Centro Studio e Ricerca sull’Obesità (C.S.R.O.)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Dipartimento di Farmacologia, Chemioterapia e Tossicologia Medica, 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Università degli Studi di Milano, Via Vanvitelli 32, Milano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 Prof. </a:t>
            </a:r>
            <a:r>
              <a:rPr lang="it-IT" b="1" baseline="-25000">
                <a:solidFill>
                  <a:srgbClr val="FFFF00"/>
                </a:solidFill>
                <a:latin typeface="Constantia" pitchFamily="18" charset="0"/>
              </a:rPr>
              <a:t>Michele Carruba</a:t>
            </a:r>
            <a:r>
              <a:rPr lang="it-IT" baseline="-2500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5400">
                <a:solidFill>
                  <a:srgbClr val="FFFF00"/>
                </a:solidFill>
              </a:rPr>
              <a:t>Quindi? Stile di vita!</a:t>
            </a:r>
            <a:endParaRPr lang="it-IT" sz="540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971800"/>
            <a:ext cx="640080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it-IT" sz="3800" b="1" i="1" smtClean="0">
                <a:solidFill>
                  <a:schemeClr val="bg1"/>
                </a:solidFill>
              </a:rPr>
              <a:t>Abitudini alimentari</a:t>
            </a:r>
          </a:p>
          <a:p>
            <a:pPr marR="0" eaLnBrk="1" hangingPunct="1">
              <a:lnSpc>
                <a:spcPct val="80000"/>
              </a:lnSpc>
            </a:pPr>
            <a:r>
              <a:rPr lang="it-IT" sz="3800" b="1" i="1" smtClean="0">
                <a:solidFill>
                  <a:schemeClr val="bg1"/>
                </a:solidFill>
              </a:rPr>
              <a:t>e</a:t>
            </a:r>
          </a:p>
          <a:p>
            <a:pPr marR="0" eaLnBrk="1" hangingPunct="1">
              <a:lnSpc>
                <a:spcPct val="80000"/>
              </a:lnSpc>
            </a:pPr>
            <a:r>
              <a:rPr lang="it-IT" sz="3800" b="1" i="1" smtClean="0">
                <a:solidFill>
                  <a:schemeClr val="bg1"/>
                </a:solidFill>
              </a:rPr>
              <a:t>Attività fisica</a:t>
            </a:r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3048000" y="2209800"/>
            <a:ext cx="3657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817563"/>
            <a:ext cx="8593137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gra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88913"/>
            <a:ext cx="80645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gra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0975"/>
            <a:ext cx="80645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5" descr="http://www.amordivino.net/public/Image/burr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143375"/>
            <a:ext cx="1574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09913" y="142875"/>
            <a:ext cx="2962275" cy="714375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FFFF00"/>
                </a:solidFill>
                <a:latin typeface="Optima"/>
              </a:rPr>
              <a:t>ECCESSI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052513"/>
            <a:ext cx="8153400" cy="3590925"/>
          </a:xfrm>
        </p:spPr>
        <p:txBody>
          <a:bodyPr/>
          <a:lstStyle/>
          <a:p>
            <a:pPr marL="319088" indent="-319088" eaLnBrk="1" hangingPunct="1">
              <a:buClr>
                <a:srgbClr val="439505"/>
              </a:buClr>
              <a:buFont typeface="Wingdings" pitchFamily="2" charset="2"/>
              <a:buChar char="v"/>
            </a:pPr>
            <a:r>
              <a:rPr lang="it-IT" sz="2800" smtClean="0">
                <a:solidFill>
                  <a:srgbClr val="FFFF00"/>
                </a:solidFill>
                <a:latin typeface="Optima"/>
              </a:rPr>
              <a:t>Zuccheri semplici</a:t>
            </a:r>
          </a:p>
          <a:p>
            <a:pPr marL="319088" indent="-319088" eaLnBrk="1" hangingPunct="1">
              <a:buClr>
                <a:srgbClr val="439505"/>
              </a:buClr>
              <a:buFont typeface="Wingdings" pitchFamily="2" charset="2"/>
              <a:buChar char="v"/>
            </a:pPr>
            <a:r>
              <a:rPr lang="it-IT" sz="2800" smtClean="0">
                <a:solidFill>
                  <a:srgbClr val="FFFF00"/>
                </a:solidFill>
                <a:latin typeface="Optima"/>
              </a:rPr>
              <a:t>Grassi saturi</a:t>
            </a:r>
          </a:p>
          <a:p>
            <a:pPr marL="319088" indent="-319088" eaLnBrk="1" hangingPunct="1">
              <a:buClr>
                <a:srgbClr val="439505"/>
              </a:buClr>
              <a:buFont typeface="Wingdings" pitchFamily="2" charset="2"/>
              <a:buChar char="v"/>
            </a:pPr>
            <a:r>
              <a:rPr lang="it-IT" sz="2800" smtClean="0">
                <a:solidFill>
                  <a:srgbClr val="FFFF00"/>
                </a:solidFill>
                <a:latin typeface="Optima"/>
              </a:rPr>
              <a:t>Sale</a:t>
            </a:r>
          </a:p>
          <a:p>
            <a:pPr marL="319088" indent="-319088" eaLnBrk="1" hangingPunct="1">
              <a:buClr>
                <a:srgbClr val="439505"/>
              </a:buClr>
              <a:buFont typeface="Wingdings" pitchFamily="2" charset="2"/>
              <a:buChar char="v"/>
            </a:pPr>
            <a:r>
              <a:rPr lang="it-IT" sz="2800" smtClean="0">
                <a:solidFill>
                  <a:srgbClr val="FFFF00"/>
                </a:solidFill>
                <a:latin typeface="Optima"/>
              </a:rPr>
              <a:t>Proteine di origine animale</a:t>
            </a:r>
          </a:p>
          <a:p>
            <a:pPr marL="319088" indent="-319088" eaLnBrk="1" hangingPunct="1">
              <a:buClr>
                <a:srgbClr val="439505"/>
              </a:buClr>
              <a:buFont typeface="Wingdings" pitchFamily="2" charset="2"/>
              <a:buChar char="v"/>
            </a:pPr>
            <a:r>
              <a:rPr lang="it-IT" sz="2800" smtClean="0">
                <a:solidFill>
                  <a:srgbClr val="FFFF00"/>
                </a:solidFill>
                <a:latin typeface="Optima"/>
              </a:rPr>
              <a:t>Porzioni troppo abbondanti</a:t>
            </a:r>
          </a:p>
          <a:p>
            <a:pPr marL="319088" indent="-319088" eaLnBrk="1" hangingPunct="1">
              <a:buClr>
                <a:srgbClr val="439505"/>
              </a:buClr>
              <a:buFont typeface="Wingdings" pitchFamily="2" charset="2"/>
              <a:buChar char="v"/>
            </a:pPr>
            <a:r>
              <a:rPr lang="it-IT" sz="2800" smtClean="0">
                <a:solidFill>
                  <a:srgbClr val="FFFF00"/>
                </a:solidFill>
                <a:latin typeface="Optima"/>
              </a:rPr>
              <a:t>Spuntini troppo frequenti</a:t>
            </a:r>
          </a:p>
          <a:p>
            <a:pPr marL="319088" indent="-319088" eaLnBrk="1" hangingPunct="1">
              <a:buClr>
                <a:srgbClr val="00B050"/>
              </a:buClr>
              <a:buFont typeface="Wingdings" pitchFamily="2" charset="2"/>
              <a:buChar char="v"/>
            </a:pPr>
            <a:endParaRPr lang="it-IT" smtClean="0">
              <a:latin typeface="Optima"/>
            </a:endParaRPr>
          </a:p>
        </p:txBody>
      </p:sp>
      <p:pic>
        <p:nvPicPr>
          <p:cNvPr id="58372" name="Picture 5" descr="http://tbn0.google.com/images?q=tbn:ahvjcM_IvGb7xM:http://www.renalgate.it/Sale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1785938"/>
            <a:ext cx="2135188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7" descr="http://tbn0.google.com/images?q=tbn:Qn_MLWGjTsygPM:http://400caramelle.ilcannocchiale.it/mediamanager/sys.blog/31106/caramelle_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813" y="5357813"/>
            <a:ext cx="18573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1" descr="http://tbn0.google.com/images?q=tbn:ZG6BTO4wLrYkpM:http://i.treehugger.com/files/co2footprint-hamburge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4572000"/>
            <a:ext cx="20050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http://www.zibaldone.rai.it/articoli/riflettendo/img/sordi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4143380"/>
            <a:ext cx="3623479" cy="237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Bunch of choi sum chinese broccoli photo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-2180778">
            <a:off x="4852988" y="3440113"/>
            <a:ext cx="1020762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59125" y="361950"/>
            <a:ext cx="2557463" cy="566738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FFFF00"/>
                </a:solidFill>
                <a:latin typeface="Optima"/>
              </a:rPr>
              <a:t>CARENZE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25538"/>
            <a:ext cx="7072312" cy="4495800"/>
          </a:xfrm>
        </p:spPr>
        <p:txBody>
          <a:bodyPr/>
          <a:lstStyle/>
          <a:p>
            <a:pPr marL="319088" indent="-319088" eaLnBrk="1" hangingPunct="1">
              <a:buClr>
                <a:srgbClr val="439505"/>
              </a:buClr>
              <a:buFont typeface="Wingdings" pitchFamily="2" charset="2"/>
              <a:buChar char="v"/>
            </a:pPr>
            <a:r>
              <a:rPr lang="it-IT" sz="2700" smtClean="0">
                <a:solidFill>
                  <a:srgbClr val="FFFF00"/>
                </a:solidFill>
                <a:latin typeface="Optima"/>
              </a:rPr>
              <a:t>Frutta e verdura</a:t>
            </a:r>
          </a:p>
          <a:p>
            <a:pPr marL="319088" indent="-319088" eaLnBrk="1" hangingPunct="1">
              <a:buClr>
                <a:srgbClr val="439505"/>
              </a:buClr>
              <a:buFont typeface="Wingdings" pitchFamily="2" charset="2"/>
              <a:buChar char="v"/>
            </a:pPr>
            <a:r>
              <a:rPr lang="it-IT" sz="2700" smtClean="0">
                <a:solidFill>
                  <a:srgbClr val="FFFF00"/>
                </a:solidFill>
                <a:latin typeface="Optima"/>
              </a:rPr>
              <a:t>Fibre </a:t>
            </a:r>
          </a:p>
          <a:p>
            <a:pPr marL="319088" indent="-319088" eaLnBrk="1" hangingPunct="1">
              <a:buClr>
                <a:srgbClr val="439505"/>
              </a:buClr>
              <a:buFont typeface="Wingdings" pitchFamily="2" charset="2"/>
              <a:buChar char="v"/>
            </a:pPr>
            <a:r>
              <a:rPr lang="it-IT" sz="2700" smtClean="0">
                <a:solidFill>
                  <a:srgbClr val="FFFF00"/>
                </a:solidFill>
                <a:latin typeface="Optima"/>
              </a:rPr>
              <a:t>Principi nutritivi fondamentali</a:t>
            </a:r>
          </a:p>
          <a:p>
            <a:pPr marL="319088" indent="-319088" eaLnBrk="1" hangingPunct="1">
              <a:buClr>
                <a:srgbClr val="439505"/>
              </a:buClr>
              <a:buFont typeface="Wingdings" pitchFamily="2" charset="2"/>
              <a:buChar char="v"/>
            </a:pPr>
            <a:r>
              <a:rPr lang="it-IT" sz="2700" smtClean="0">
                <a:solidFill>
                  <a:srgbClr val="FFFF00"/>
                </a:solidFill>
                <a:latin typeface="Optima"/>
              </a:rPr>
              <a:t>Carboidrati complessi</a:t>
            </a:r>
          </a:p>
          <a:p>
            <a:pPr marL="319088" indent="-319088" eaLnBrk="1" hangingPunct="1">
              <a:buFont typeface="Wingdings" pitchFamily="2" charset="2"/>
              <a:buChar char="v"/>
            </a:pPr>
            <a:endParaRPr lang="it-IT" sz="2700" smtClean="0">
              <a:latin typeface="Optima"/>
            </a:endParaRPr>
          </a:p>
        </p:txBody>
      </p:sp>
      <p:pic>
        <p:nvPicPr>
          <p:cNvPr id="60420" name="Picture 7" descr="http://www.fotosearch.it/thumb/IGS/IGS653/IS411-015.jpg"/>
          <p:cNvPicPr>
            <a:picLocks noChangeAspect="1" noChangeArrowheads="1"/>
          </p:cNvPicPr>
          <p:nvPr/>
        </p:nvPicPr>
        <p:blipFill>
          <a:blip r:embed="rId5" r:link="rId6">
            <a:lum contrast="10000"/>
          </a:blip>
          <a:srcRect/>
          <a:stretch>
            <a:fillRect/>
          </a:stretch>
        </p:blipFill>
        <p:spPr bwMode="auto">
          <a:xfrm rot="-1102181">
            <a:off x="6594475" y="1898650"/>
            <a:ext cx="13033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15" descr=" stock photos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857250" y="5143500"/>
            <a:ext cx="10207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1" descr="http://www.buonissimo.org/images/cereal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94388" y="4429125"/>
            <a:ext cx="32496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13" descr="http://bimbisi.it/ima/prodotti/05188-frutta-web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813" y="4000500"/>
            <a:ext cx="2643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6" descr=" stock photos">
            <a:hlinkClick r:id="rId12"/>
          </p:cNvPr>
          <p:cNvPicPr>
            <a:picLocks noChangeAspect="1" noChangeArrowheads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 rot="-506917">
            <a:off x="876300" y="3635375"/>
            <a:ext cx="96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4" descr=" stock photos">
            <a:hlinkClick r:id="rId15"/>
          </p:cNvPr>
          <p:cNvPicPr>
            <a:picLocks noChangeAspect="1" noChangeArrowheads="1"/>
          </p:cNvPicPr>
          <p:nvPr/>
        </p:nvPicPr>
        <p:blipFill>
          <a:blip r:embed="rId16" r:link="rId17"/>
          <a:srcRect/>
          <a:stretch>
            <a:fillRect/>
          </a:stretch>
        </p:blipFill>
        <p:spPr bwMode="auto">
          <a:xfrm>
            <a:off x="4643438" y="4929188"/>
            <a:ext cx="81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115888"/>
            <a:ext cx="777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>
                <a:solidFill>
                  <a:srgbClr val="FFFF00"/>
                </a:solidFill>
              </a:rPr>
              <a:t>Livello di attività fisica e </a:t>
            </a:r>
            <a:br>
              <a:rPr lang="it-IT" sz="3600" b="1">
                <a:solidFill>
                  <a:srgbClr val="FFFF00"/>
                </a:solidFill>
              </a:rPr>
            </a:br>
            <a:r>
              <a:rPr lang="it-IT" sz="3600" b="1">
                <a:solidFill>
                  <a:srgbClr val="FFFF00"/>
                </a:solidFill>
              </a:rPr>
              <a:t>rischio di mortalità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912813" y="1196975"/>
          <a:ext cx="7316787" cy="4873625"/>
        </p:xfrm>
        <a:graphic>
          <a:graphicData uri="http://schemas.openxmlformats.org/presentationml/2006/ole">
            <p:oleObj spid="_x0000_s6147" name="Grafico" r:id="rId3" imgW="6096000" imgH="4076700" progId="MSGraph.Chart.8">
              <p:embed followColorScheme="full"/>
            </p:oleObj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781800" y="5791200"/>
            <a:ext cx="16017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>
                <a:solidFill>
                  <a:srgbClr val="FFFFCC"/>
                </a:solidFill>
                <a:latin typeface="Tahoma" pitchFamily="34" charset="0"/>
              </a:rPr>
              <a:t>Blair et al, 1989</a:t>
            </a:r>
          </a:p>
        </p:txBody>
      </p: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05475"/>
            <a:ext cx="966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centro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0263" y="5581650"/>
            <a:ext cx="693737" cy="127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331913" y="6035675"/>
            <a:ext cx="721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Centro Studio e Ricerca sull’Obesità (C.S.R.O.)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Dipartimento di Farmacologia, Chemioterapia e Tossicologia Medica, 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Università degli Studi di Milano, Via Vanvitelli 32, Milano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 Prof. </a:t>
            </a:r>
            <a:r>
              <a:rPr lang="it-IT" b="1" baseline="-25000">
                <a:solidFill>
                  <a:srgbClr val="FFFF00"/>
                </a:solidFill>
                <a:latin typeface="Constantia" pitchFamily="18" charset="0"/>
              </a:rPr>
              <a:t>Michele Carruba</a:t>
            </a:r>
            <a:r>
              <a:rPr lang="it-IT" baseline="-2500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~AUT0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6863" y="1588"/>
            <a:ext cx="3468687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841375"/>
            <a:ext cx="7891462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95263" y="166688"/>
            <a:ext cx="8761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000" b="1">
                <a:solidFill>
                  <a:srgbClr val="FFFF00"/>
                </a:solidFill>
                <a:latin typeface="Constantia" pitchFamily="18" charset="0"/>
              </a:rPr>
              <a:t>The complex relationship among genetics, epigenetics, and the environment in the susceptibility to obesity and type 2 diabetes</a:t>
            </a:r>
            <a:endParaRPr lang="it-IT" sz="2000" b="1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747963" y="6335713"/>
            <a:ext cx="594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it-IT" b="1">
                <a:latin typeface="Constantia" pitchFamily="18" charset="0"/>
              </a:rPr>
              <a:t>Drong et al., Clin Pharmacol &amp; Ther 92: 707-715,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>
                <a:solidFill>
                  <a:srgbClr val="FFFF00"/>
                </a:solidFill>
              </a:rPr>
              <a:t>Principali patologie croniche non comunicabili legate a cattiva alimentazione e a scorretti stili di vita</a:t>
            </a:r>
            <a:endParaRPr lang="it-IT"/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Obesità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Malattie </a:t>
            </a:r>
            <a:r>
              <a:rPr lang="it-IT" sz="2400" dirty="0">
                <a:solidFill>
                  <a:srgbClr val="FFFF00"/>
                </a:solidFill>
              </a:rPr>
              <a:t>cardiovascolari e ischemiche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 smtClean="0">
                <a:solidFill>
                  <a:srgbClr val="FFFF00"/>
                </a:solidFill>
              </a:rPr>
              <a:t>Disturbi </a:t>
            </a:r>
            <a:r>
              <a:rPr lang="it-IT" sz="2400" dirty="0">
                <a:solidFill>
                  <a:srgbClr val="FFFF00"/>
                </a:solidFill>
              </a:rPr>
              <a:t>del Comportamento Alimentare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>
                <a:solidFill>
                  <a:srgbClr val="FFFF00"/>
                </a:solidFill>
              </a:rPr>
              <a:t>Diabete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>
                <a:solidFill>
                  <a:srgbClr val="FFFF00"/>
                </a:solidFill>
              </a:rPr>
              <a:t>Tumori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>
                <a:solidFill>
                  <a:srgbClr val="FFFF00"/>
                </a:solidFill>
              </a:rPr>
              <a:t>Osteoporosi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>
                <a:solidFill>
                  <a:srgbClr val="FFFF00"/>
                </a:solidFill>
              </a:rPr>
              <a:t>Cirrosi ed altre patologie legate all’abuso di alcool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>
                <a:solidFill>
                  <a:srgbClr val="FFFF00"/>
                </a:solidFill>
              </a:rPr>
              <a:t>Gozzo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>
                <a:solidFill>
                  <a:srgbClr val="FFFF00"/>
                </a:solidFill>
              </a:rPr>
              <a:t>Anemie nutrizionali (ferro, </a:t>
            </a:r>
            <a:r>
              <a:rPr lang="it-IT" sz="2400" dirty="0" err="1">
                <a:solidFill>
                  <a:srgbClr val="FFFF00"/>
                </a:solidFill>
              </a:rPr>
              <a:t>folati</a:t>
            </a:r>
            <a:r>
              <a:rPr lang="it-IT" sz="2400" dirty="0">
                <a:solidFill>
                  <a:srgbClr val="FFFF00"/>
                </a:solidFill>
              </a:rPr>
              <a:t> vit. B12)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>
                <a:solidFill>
                  <a:srgbClr val="FFFF00"/>
                </a:solidFill>
              </a:rPr>
              <a:t>Carie dentale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400" dirty="0" err="1">
                <a:solidFill>
                  <a:srgbClr val="FFFF00"/>
                </a:solidFill>
              </a:rPr>
              <a:t>Ipercolesterolemia</a:t>
            </a:r>
            <a:r>
              <a:rPr lang="it-IT" sz="2400" dirty="0">
                <a:solidFill>
                  <a:srgbClr val="FFFF00"/>
                </a:solidFill>
              </a:rPr>
              <a:t> familiare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~AUT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it-IT" sz="3200" smtClean="0">
                <a:solidFill>
                  <a:srgbClr val="FFFF00"/>
                </a:solidFill>
              </a:rPr>
              <a:t>Correlazione tra consumo di grassi alimentari e tassi di mortalità per tumore al seno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~AUT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it-IT" sz="2400" b="1" smtClean="0">
                <a:solidFill>
                  <a:srgbClr val="FFFF00"/>
                </a:solidFill>
              </a:rPr>
              <a:t>Correlazioni tra componenti selezionate della dieta e tumori</a:t>
            </a: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espre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25"/>
            <a:ext cx="91440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Freeform 3"/>
          <p:cNvSpPr>
            <a:spLocks/>
          </p:cNvSpPr>
          <p:nvPr/>
        </p:nvSpPr>
        <p:spPr bwMode="auto">
          <a:xfrm>
            <a:off x="5832475" y="1330325"/>
            <a:ext cx="1754188" cy="1173163"/>
          </a:xfrm>
          <a:custGeom>
            <a:avLst/>
            <a:gdLst>
              <a:gd name="T0" fmla="*/ 2147483647 w 1105"/>
              <a:gd name="T1" fmla="*/ 2147483647 h 739"/>
              <a:gd name="T2" fmla="*/ 2147483647 w 1105"/>
              <a:gd name="T3" fmla="*/ 2147483647 h 739"/>
              <a:gd name="T4" fmla="*/ 2147483647 w 1105"/>
              <a:gd name="T5" fmla="*/ 2147483647 h 739"/>
              <a:gd name="T6" fmla="*/ 2147483647 w 1105"/>
              <a:gd name="T7" fmla="*/ 2147483647 h 739"/>
              <a:gd name="T8" fmla="*/ 2147483647 w 1105"/>
              <a:gd name="T9" fmla="*/ 2147483647 h 739"/>
              <a:gd name="T10" fmla="*/ 2147483647 w 1105"/>
              <a:gd name="T11" fmla="*/ 2147483647 h 739"/>
              <a:gd name="T12" fmla="*/ 2147483647 w 1105"/>
              <a:gd name="T13" fmla="*/ 2147483647 h 739"/>
              <a:gd name="T14" fmla="*/ 2147483647 w 1105"/>
              <a:gd name="T15" fmla="*/ 2147483647 h 739"/>
              <a:gd name="T16" fmla="*/ 2147483647 w 1105"/>
              <a:gd name="T17" fmla="*/ 2147483647 h 739"/>
              <a:gd name="T18" fmla="*/ 2147483647 w 1105"/>
              <a:gd name="T19" fmla="*/ 2147483647 h 739"/>
              <a:gd name="T20" fmla="*/ 2147483647 w 1105"/>
              <a:gd name="T21" fmla="*/ 2147483647 h 739"/>
              <a:gd name="T22" fmla="*/ 2147483647 w 1105"/>
              <a:gd name="T23" fmla="*/ 2147483647 h 739"/>
              <a:gd name="T24" fmla="*/ 2147483647 w 1105"/>
              <a:gd name="T25" fmla="*/ 2147483647 h 739"/>
              <a:gd name="T26" fmla="*/ 2147483647 w 1105"/>
              <a:gd name="T27" fmla="*/ 2147483647 h 739"/>
              <a:gd name="T28" fmla="*/ 2147483647 w 1105"/>
              <a:gd name="T29" fmla="*/ 2147483647 h 739"/>
              <a:gd name="T30" fmla="*/ 2147483647 w 1105"/>
              <a:gd name="T31" fmla="*/ 2147483647 h 739"/>
              <a:gd name="T32" fmla="*/ 2147483647 w 1105"/>
              <a:gd name="T33" fmla="*/ 2147483647 h 739"/>
              <a:gd name="T34" fmla="*/ 2147483647 w 1105"/>
              <a:gd name="T35" fmla="*/ 2147483647 h 739"/>
              <a:gd name="T36" fmla="*/ 2147483647 w 1105"/>
              <a:gd name="T37" fmla="*/ 2147483647 h 739"/>
              <a:gd name="T38" fmla="*/ 2147483647 w 1105"/>
              <a:gd name="T39" fmla="*/ 2147483647 h 739"/>
              <a:gd name="T40" fmla="*/ 2147483647 w 1105"/>
              <a:gd name="T41" fmla="*/ 2147483647 h 739"/>
              <a:gd name="T42" fmla="*/ 2147483647 w 1105"/>
              <a:gd name="T43" fmla="*/ 2147483647 h 739"/>
              <a:gd name="T44" fmla="*/ 2147483647 w 1105"/>
              <a:gd name="T45" fmla="*/ 2147483647 h 739"/>
              <a:gd name="T46" fmla="*/ 2147483647 w 1105"/>
              <a:gd name="T47" fmla="*/ 2147483647 h 739"/>
              <a:gd name="T48" fmla="*/ 2147483647 w 1105"/>
              <a:gd name="T49" fmla="*/ 2147483647 h 739"/>
              <a:gd name="T50" fmla="*/ 2147483647 w 1105"/>
              <a:gd name="T51" fmla="*/ 2147483647 h 739"/>
              <a:gd name="T52" fmla="*/ 2147483647 w 1105"/>
              <a:gd name="T53" fmla="*/ 2147483647 h 739"/>
              <a:gd name="T54" fmla="*/ 2147483647 w 1105"/>
              <a:gd name="T55" fmla="*/ 2147483647 h 739"/>
              <a:gd name="T56" fmla="*/ 2147483647 w 1105"/>
              <a:gd name="T57" fmla="*/ 2147483647 h 739"/>
              <a:gd name="T58" fmla="*/ 2147483647 w 1105"/>
              <a:gd name="T59" fmla="*/ 2147483647 h 739"/>
              <a:gd name="T60" fmla="*/ 2147483647 w 1105"/>
              <a:gd name="T61" fmla="*/ 2147483647 h 739"/>
              <a:gd name="T62" fmla="*/ 2147483647 w 1105"/>
              <a:gd name="T63" fmla="*/ 2147483647 h 739"/>
              <a:gd name="T64" fmla="*/ 2147483647 w 1105"/>
              <a:gd name="T65" fmla="*/ 2147483647 h 739"/>
              <a:gd name="T66" fmla="*/ 2147483647 w 1105"/>
              <a:gd name="T67" fmla="*/ 2147483647 h 739"/>
              <a:gd name="T68" fmla="*/ 2147483647 w 1105"/>
              <a:gd name="T69" fmla="*/ 2147483647 h 739"/>
              <a:gd name="T70" fmla="*/ 2147483647 w 1105"/>
              <a:gd name="T71" fmla="*/ 2147483647 h 739"/>
              <a:gd name="T72" fmla="*/ 2147483647 w 1105"/>
              <a:gd name="T73" fmla="*/ 2147483647 h 7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05"/>
              <a:gd name="T112" fmla="*/ 0 h 739"/>
              <a:gd name="T113" fmla="*/ 1105 w 1105"/>
              <a:gd name="T114" fmla="*/ 739 h 7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05" h="739">
                <a:moveTo>
                  <a:pt x="223" y="122"/>
                </a:moveTo>
                <a:cubicBezTo>
                  <a:pt x="211" y="126"/>
                  <a:pt x="179" y="124"/>
                  <a:pt x="154" y="128"/>
                </a:cubicBezTo>
                <a:cubicBezTo>
                  <a:pt x="129" y="132"/>
                  <a:pt x="94" y="135"/>
                  <a:pt x="73" y="146"/>
                </a:cubicBezTo>
                <a:cubicBezTo>
                  <a:pt x="52" y="157"/>
                  <a:pt x="40" y="179"/>
                  <a:pt x="28" y="197"/>
                </a:cubicBezTo>
                <a:cubicBezTo>
                  <a:pt x="16" y="215"/>
                  <a:pt x="8" y="238"/>
                  <a:pt x="4" y="254"/>
                </a:cubicBezTo>
                <a:cubicBezTo>
                  <a:pt x="0" y="270"/>
                  <a:pt x="0" y="281"/>
                  <a:pt x="1" y="293"/>
                </a:cubicBezTo>
                <a:cubicBezTo>
                  <a:pt x="2" y="305"/>
                  <a:pt x="5" y="312"/>
                  <a:pt x="13" y="326"/>
                </a:cubicBezTo>
                <a:cubicBezTo>
                  <a:pt x="21" y="340"/>
                  <a:pt x="40" y="362"/>
                  <a:pt x="49" y="374"/>
                </a:cubicBezTo>
                <a:cubicBezTo>
                  <a:pt x="58" y="386"/>
                  <a:pt x="63" y="388"/>
                  <a:pt x="67" y="398"/>
                </a:cubicBezTo>
                <a:cubicBezTo>
                  <a:pt x="71" y="408"/>
                  <a:pt x="73" y="424"/>
                  <a:pt x="73" y="437"/>
                </a:cubicBezTo>
                <a:cubicBezTo>
                  <a:pt x="73" y="450"/>
                  <a:pt x="69" y="468"/>
                  <a:pt x="67" y="479"/>
                </a:cubicBezTo>
                <a:cubicBezTo>
                  <a:pt x="65" y="490"/>
                  <a:pt x="59" y="493"/>
                  <a:pt x="58" y="503"/>
                </a:cubicBezTo>
                <a:cubicBezTo>
                  <a:pt x="57" y="513"/>
                  <a:pt x="59" y="530"/>
                  <a:pt x="61" y="542"/>
                </a:cubicBezTo>
                <a:cubicBezTo>
                  <a:pt x="63" y="554"/>
                  <a:pt x="69" y="564"/>
                  <a:pt x="73" y="575"/>
                </a:cubicBezTo>
                <a:cubicBezTo>
                  <a:pt x="77" y="586"/>
                  <a:pt x="79" y="598"/>
                  <a:pt x="85" y="608"/>
                </a:cubicBezTo>
                <a:cubicBezTo>
                  <a:pt x="91" y="618"/>
                  <a:pt x="97" y="628"/>
                  <a:pt x="109" y="638"/>
                </a:cubicBezTo>
                <a:cubicBezTo>
                  <a:pt x="121" y="648"/>
                  <a:pt x="143" y="663"/>
                  <a:pt x="157" y="668"/>
                </a:cubicBezTo>
                <a:cubicBezTo>
                  <a:pt x="171" y="673"/>
                  <a:pt x="181" y="669"/>
                  <a:pt x="196" y="668"/>
                </a:cubicBezTo>
                <a:cubicBezTo>
                  <a:pt x="211" y="667"/>
                  <a:pt x="234" y="664"/>
                  <a:pt x="250" y="662"/>
                </a:cubicBezTo>
                <a:cubicBezTo>
                  <a:pt x="266" y="660"/>
                  <a:pt x="282" y="657"/>
                  <a:pt x="295" y="653"/>
                </a:cubicBezTo>
                <a:cubicBezTo>
                  <a:pt x="308" y="649"/>
                  <a:pt x="317" y="635"/>
                  <a:pt x="328" y="638"/>
                </a:cubicBezTo>
                <a:cubicBezTo>
                  <a:pt x="339" y="641"/>
                  <a:pt x="350" y="662"/>
                  <a:pt x="361" y="671"/>
                </a:cubicBezTo>
                <a:cubicBezTo>
                  <a:pt x="372" y="680"/>
                  <a:pt x="382" y="682"/>
                  <a:pt x="397" y="689"/>
                </a:cubicBezTo>
                <a:cubicBezTo>
                  <a:pt x="412" y="696"/>
                  <a:pt x="433" y="704"/>
                  <a:pt x="448" y="710"/>
                </a:cubicBezTo>
                <a:cubicBezTo>
                  <a:pt x="463" y="716"/>
                  <a:pt x="469" y="721"/>
                  <a:pt x="487" y="725"/>
                </a:cubicBezTo>
                <a:cubicBezTo>
                  <a:pt x="505" y="729"/>
                  <a:pt x="537" y="735"/>
                  <a:pt x="556" y="737"/>
                </a:cubicBezTo>
                <a:cubicBezTo>
                  <a:pt x="575" y="739"/>
                  <a:pt x="583" y="738"/>
                  <a:pt x="604" y="737"/>
                </a:cubicBezTo>
                <a:cubicBezTo>
                  <a:pt x="625" y="736"/>
                  <a:pt x="657" y="736"/>
                  <a:pt x="682" y="731"/>
                </a:cubicBezTo>
                <a:cubicBezTo>
                  <a:pt x="707" y="726"/>
                  <a:pt x="735" y="716"/>
                  <a:pt x="754" y="704"/>
                </a:cubicBezTo>
                <a:cubicBezTo>
                  <a:pt x="773" y="692"/>
                  <a:pt x="785" y="673"/>
                  <a:pt x="796" y="659"/>
                </a:cubicBezTo>
                <a:cubicBezTo>
                  <a:pt x="807" y="645"/>
                  <a:pt x="808" y="625"/>
                  <a:pt x="820" y="617"/>
                </a:cubicBezTo>
                <a:cubicBezTo>
                  <a:pt x="832" y="609"/>
                  <a:pt x="855" y="617"/>
                  <a:pt x="868" y="614"/>
                </a:cubicBezTo>
                <a:cubicBezTo>
                  <a:pt x="881" y="611"/>
                  <a:pt x="890" y="601"/>
                  <a:pt x="898" y="596"/>
                </a:cubicBezTo>
                <a:cubicBezTo>
                  <a:pt x="906" y="591"/>
                  <a:pt x="905" y="592"/>
                  <a:pt x="916" y="584"/>
                </a:cubicBezTo>
                <a:cubicBezTo>
                  <a:pt x="927" y="576"/>
                  <a:pt x="952" y="562"/>
                  <a:pt x="964" y="548"/>
                </a:cubicBezTo>
                <a:cubicBezTo>
                  <a:pt x="976" y="534"/>
                  <a:pt x="981" y="520"/>
                  <a:pt x="985" y="503"/>
                </a:cubicBezTo>
                <a:cubicBezTo>
                  <a:pt x="989" y="486"/>
                  <a:pt x="989" y="465"/>
                  <a:pt x="988" y="446"/>
                </a:cubicBezTo>
                <a:cubicBezTo>
                  <a:pt x="987" y="427"/>
                  <a:pt x="980" y="399"/>
                  <a:pt x="976" y="386"/>
                </a:cubicBezTo>
                <a:cubicBezTo>
                  <a:pt x="972" y="373"/>
                  <a:pt x="955" y="372"/>
                  <a:pt x="961" y="365"/>
                </a:cubicBezTo>
                <a:cubicBezTo>
                  <a:pt x="967" y="358"/>
                  <a:pt x="1001" y="352"/>
                  <a:pt x="1015" y="344"/>
                </a:cubicBezTo>
                <a:cubicBezTo>
                  <a:pt x="1029" y="336"/>
                  <a:pt x="1036" y="326"/>
                  <a:pt x="1045" y="314"/>
                </a:cubicBezTo>
                <a:cubicBezTo>
                  <a:pt x="1054" y="302"/>
                  <a:pt x="1063" y="290"/>
                  <a:pt x="1072" y="275"/>
                </a:cubicBezTo>
                <a:cubicBezTo>
                  <a:pt x="1081" y="260"/>
                  <a:pt x="1099" y="237"/>
                  <a:pt x="1102" y="224"/>
                </a:cubicBezTo>
                <a:cubicBezTo>
                  <a:pt x="1105" y="211"/>
                  <a:pt x="1098" y="204"/>
                  <a:pt x="1093" y="194"/>
                </a:cubicBezTo>
                <a:cubicBezTo>
                  <a:pt x="1088" y="184"/>
                  <a:pt x="1081" y="170"/>
                  <a:pt x="1075" y="161"/>
                </a:cubicBezTo>
                <a:cubicBezTo>
                  <a:pt x="1069" y="152"/>
                  <a:pt x="1063" y="144"/>
                  <a:pt x="1054" y="140"/>
                </a:cubicBezTo>
                <a:cubicBezTo>
                  <a:pt x="1045" y="136"/>
                  <a:pt x="1025" y="141"/>
                  <a:pt x="1021" y="134"/>
                </a:cubicBezTo>
                <a:cubicBezTo>
                  <a:pt x="1017" y="127"/>
                  <a:pt x="1031" y="108"/>
                  <a:pt x="1027" y="95"/>
                </a:cubicBezTo>
                <a:cubicBezTo>
                  <a:pt x="1023" y="82"/>
                  <a:pt x="1009" y="72"/>
                  <a:pt x="997" y="59"/>
                </a:cubicBezTo>
                <a:cubicBezTo>
                  <a:pt x="985" y="46"/>
                  <a:pt x="966" y="26"/>
                  <a:pt x="952" y="17"/>
                </a:cubicBezTo>
                <a:cubicBezTo>
                  <a:pt x="938" y="8"/>
                  <a:pt x="926" y="4"/>
                  <a:pt x="910" y="2"/>
                </a:cubicBezTo>
                <a:cubicBezTo>
                  <a:pt x="894" y="0"/>
                  <a:pt x="867" y="2"/>
                  <a:pt x="853" y="5"/>
                </a:cubicBezTo>
                <a:cubicBezTo>
                  <a:pt x="839" y="8"/>
                  <a:pt x="831" y="18"/>
                  <a:pt x="823" y="23"/>
                </a:cubicBezTo>
                <a:cubicBezTo>
                  <a:pt x="815" y="28"/>
                  <a:pt x="812" y="32"/>
                  <a:pt x="805" y="35"/>
                </a:cubicBezTo>
                <a:cubicBezTo>
                  <a:pt x="798" y="38"/>
                  <a:pt x="788" y="43"/>
                  <a:pt x="781" y="41"/>
                </a:cubicBezTo>
                <a:cubicBezTo>
                  <a:pt x="774" y="39"/>
                  <a:pt x="781" y="27"/>
                  <a:pt x="766" y="23"/>
                </a:cubicBezTo>
                <a:cubicBezTo>
                  <a:pt x="751" y="19"/>
                  <a:pt x="707" y="15"/>
                  <a:pt x="688" y="17"/>
                </a:cubicBezTo>
                <a:cubicBezTo>
                  <a:pt x="669" y="19"/>
                  <a:pt x="663" y="28"/>
                  <a:pt x="652" y="38"/>
                </a:cubicBezTo>
                <a:cubicBezTo>
                  <a:pt x="641" y="48"/>
                  <a:pt x="630" y="71"/>
                  <a:pt x="622" y="80"/>
                </a:cubicBezTo>
                <a:cubicBezTo>
                  <a:pt x="614" y="89"/>
                  <a:pt x="611" y="97"/>
                  <a:pt x="604" y="92"/>
                </a:cubicBezTo>
                <a:cubicBezTo>
                  <a:pt x="597" y="87"/>
                  <a:pt x="585" y="60"/>
                  <a:pt x="580" y="50"/>
                </a:cubicBezTo>
                <a:cubicBezTo>
                  <a:pt x="575" y="40"/>
                  <a:pt x="579" y="36"/>
                  <a:pt x="571" y="29"/>
                </a:cubicBezTo>
                <a:cubicBezTo>
                  <a:pt x="563" y="22"/>
                  <a:pt x="542" y="8"/>
                  <a:pt x="529" y="8"/>
                </a:cubicBezTo>
                <a:cubicBezTo>
                  <a:pt x="516" y="8"/>
                  <a:pt x="502" y="20"/>
                  <a:pt x="490" y="26"/>
                </a:cubicBezTo>
                <a:cubicBezTo>
                  <a:pt x="478" y="32"/>
                  <a:pt x="471" y="37"/>
                  <a:pt x="460" y="44"/>
                </a:cubicBezTo>
                <a:cubicBezTo>
                  <a:pt x="449" y="51"/>
                  <a:pt x="433" y="66"/>
                  <a:pt x="424" y="71"/>
                </a:cubicBezTo>
                <a:cubicBezTo>
                  <a:pt x="415" y="76"/>
                  <a:pt x="412" y="81"/>
                  <a:pt x="403" y="77"/>
                </a:cubicBezTo>
                <a:cubicBezTo>
                  <a:pt x="394" y="73"/>
                  <a:pt x="384" y="55"/>
                  <a:pt x="370" y="47"/>
                </a:cubicBezTo>
                <a:cubicBezTo>
                  <a:pt x="356" y="39"/>
                  <a:pt x="333" y="29"/>
                  <a:pt x="319" y="29"/>
                </a:cubicBezTo>
                <a:cubicBezTo>
                  <a:pt x="305" y="29"/>
                  <a:pt x="293" y="42"/>
                  <a:pt x="283" y="47"/>
                </a:cubicBezTo>
                <a:cubicBezTo>
                  <a:pt x="273" y="52"/>
                  <a:pt x="267" y="56"/>
                  <a:pt x="259" y="62"/>
                </a:cubicBezTo>
                <a:cubicBezTo>
                  <a:pt x="251" y="68"/>
                  <a:pt x="240" y="77"/>
                  <a:pt x="235" y="83"/>
                </a:cubicBezTo>
                <a:cubicBezTo>
                  <a:pt x="230" y="89"/>
                  <a:pt x="231" y="94"/>
                  <a:pt x="229" y="101"/>
                </a:cubicBezTo>
                <a:cubicBezTo>
                  <a:pt x="227" y="108"/>
                  <a:pt x="235" y="118"/>
                  <a:pt x="223" y="122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603" name="Picture 4" descr="FD001738"/>
          <p:cNvSpPr>
            <a:spLocks noChangeAspect="1" noChangeArrowheads="1"/>
          </p:cNvSpPr>
          <p:nvPr/>
        </p:nvSpPr>
        <p:spPr bwMode="auto">
          <a:xfrm>
            <a:off x="6126163" y="1490663"/>
            <a:ext cx="119538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it-IT">
              <a:latin typeface="Constantia" pitchFamily="18" charset="0"/>
            </a:endParaRPr>
          </a:p>
        </p:txBody>
      </p:sp>
      <p:sp>
        <p:nvSpPr>
          <p:cNvPr id="25604" name="Rectangle 5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L’evoluzione della specie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63538" y="357188"/>
            <a:ext cx="8780462" cy="500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FF00"/>
                </a:solidFill>
              </a:rPr>
              <a:t>		         IL </a:t>
            </a:r>
            <a:r>
              <a:rPr lang="it-IT" sz="3200" b="1" dirty="0">
                <a:solidFill>
                  <a:srgbClr val="FFFF00"/>
                </a:solidFill>
              </a:rPr>
              <a:t>BILANCIO </a:t>
            </a:r>
            <a:r>
              <a:rPr lang="it-IT" sz="3200" b="1" dirty="0" smtClean="0">
                <a:solidFill>
                  <a:srgbClr val="FFFF00"/>
                </a:solidFill>
              </a:rPr>
              <a:t>ENERGETICO  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331913" y="5876925"/>
            <a:ext cx="721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Centro Studio e Ricerca sull’Obesità (C.S.R.O.)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Dipartimento di Farmacologia, Chemioterapia e Tossicologia Medica, 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Università degli Studi di Milano, Via Vanvitelli 32, Milano</a:t>
            </a:r>
          </a:p>
          <a:p>
            <a:pPr algn="ctr"/>
            <a:r>
              <a:rPr lang="it-IT" baseline="-25000">
                <a:solidFill>
                  <a:srgbClr val="FFFF00"/>
                </a:solidFill>
                <a:latin typeface="Constantia" pitchFamily="18" charset="0"/>
              </a:rPr>
              <a:t> Prof. </a:t>
            </a:r>
            <a:r>
              <a:rPr lang="it-IT" b="1" baseline="-25000">
                <a:solidFill>
                  <a:srgbClr val="FFFF00"/>
                </a:solidFill>
                <a:latin typeface="Constantia" pitchFamily="18" charset="0"/>
              </a:rPr>
              <a:t>Michele Carruba</a:t>
            </a:r>
            <a:r>
              <a:rPr lang="it-IT" baseline="-25000">
                <a:latin typeface="Constantia" pitchFamily="18" charset="0"/>
              </a:rPr>
              <a:t> </a:t>
            </a:r>
          </a:p>
        </p:txBody>
      </p:sp>
      <p:pic>
        <p:nvPicPr>
          <p:cNvPr id="26627" name="Picture 4" descr="centro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25" y="5661025"/>
            <a:ext cx="650875" cy="119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05475"/>
            <a:ext cx="9667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323850" y="1125538"/>
            <a:ext cx="8496300" cy="4473575"/>
            <a:chOff x="204" y="839"/>
            <a:chExt cx="5352" cy="2818"/>
          </a:xfrm>
        </p:grpSpPr>
        <p:pic>
          <p:nvPicPr>
            <p:cNvPr id="26630" name="Picture 7" descr="08"/>
            <p:cNvPicPr>
              <a:picLocks noChangeAspect="1" noChangeArrowheads="1"/>
            </p:cNvPicPr>
            <p:nvPr/>
          </p:nvPicPr>
          <p:blipFill>
            <a:blip r:embed="rId4"/>
            <a:srcRect l="3973" t="24861" r="3551" b="3622"/>
            <a:stretch>
              <a:fillRect/>
            </a:stretch>
          </p:blipFill>
          <p:spPr bwMode="auto">
            <a:xfrm>
              <a:off x="204" y="839"/>
              <a:ext cx="5352" cy="2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Rectangle 8"/>
            <p:cNvSpPr>
              <a:spLocks noChangeArrowheads="1"/>
            </p:cNvSpPr>
            <p:nvPr/>
          </p:nvSpPr>
          <p:spPr bwMode="auto">
            <a:xfrm>
              <a:off x="249" y="3203"/>
              <a:ext cx="590" cy="363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aseline="-25000"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1066</Words>
  <Application>Microsoft Office PowerPoint</Application>
  <PresentationFormat>On-screen Show (4:3)</PresentationFormat>
  <Paragraphs>217</Paragraphs>
  <Slides>35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Modello struttura</vt:lpstr>
      </vt:variant>
      <vt:variant>
        <vt:i4>3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35</vt:i4>
      </vt:variant>
    </vt:vector>
  </HeadingPairs>
  <TitlesOfParts>
    <vt:vector size="51" baseType="lpstr">
      <vt:lpstr>Arial</vt:lpstr>
      <vt:lpstr>Calibri</vt:lpstr>
      <vt:lpstr>Constantia</vt:lpstr>
      <vt:lpstr>Wingdings 2</vt:lpstr>
      <vt:lpstr>Palatino Linotype</vt:lpstr>
      <vt:lpstr>Times New Roman</vt:lpstr>
      <vt:lpstr>Tahoma</vt:lpstr>
      <vt:lpstr>Arial Narrow</vt:lpstr>
      <vt:lpstr>Optima</vt:lpstr>
      <vt:lpstr>Wingdings</vt:lpstr>
      <vt:lpstr>Equinozio</vt:lpstr>
      <vt:lpstr>Equinozio</vt:lpstr>
      <vt:lpstr>Equinozio</vt:lpstr>
      <vt:lpstr>Chart</vt:lpstr>
      <vt:lpstr>Grafico</vt:lpstr>
      <vt:lpstr>Presentazione</vt:lpstr>
      <vt:lpstr>Diapositiva 1</vt:lpstr>
      <vt:lpstr>Diapositiva 2</vt:lpstr>
      <vt:lpstr>Diapositiva 3</vt:lpstr>
      <vt:lpstr>Diapositiva 4</vt:lpstr>
      <vt:lpstr>Principali patologie croniche non comunicabili legate a cattiva alimentazione e a scorretti stili di vita</vt:lpstr>
      <vt:lpstr>Correlazione tra consumo di grassi alimentari e tassi di mortalità per tumore al seno</vt:lpstr>
      <vt:lpstr>Correlazioni tra componenti selezionate della dieta e tumori</vt:lpstr>
      <vt:lpstr>L’evoluzione della specie</vt:lpstr>
      <vt:lpstr>           IL BILANCIO ENERGETICO  </vt:lpstr>
      <vt:lpstr>Diapositiva 10</vt:lpstr>
      <vt:lpstr>DISTRIBUZIONE DELLA POPOLAZIONE ITALIANA NELLE VARIE CONDIZIONI DI PESO</vt:lpstr>
      <vt:lpstr>Prevalenza dell’obesità (IMC&gt;30) in funzione dell’età negli UOMINI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Rischio Relativo di Problemi di Salute Associati all’Obesità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ECCESSI</vt:lpstr>
      <vt:lpstr>CARENZE</vt:lpstr>
      <vt:lpstr>Livello di attività fisica e  rischio di mortalità</vt:lpstr>
      <vt:lpstr>Diapositiva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DETERMINANTS OF HEALTHY AGEING</dc:title>
  <dc:creator> </dc:creator>
  <cp:lastModifiedBy>Administrator</cp:lastModifiedBy>
  <cp:revision>12</cp:revision>
  <dcterms:created xsi:type="dcterms:W3CDTF">2015-11-26T16:04:30Z</dcterms:created>
  <dcterms:modified xsi:type="dcterms:W3CDTF">2016-06-14T09:56:20Z</dcterms:modified>
</cp:coreProperties>
</file>